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5"/>
  </p:notes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8" r:id="rId10"/>
    <p:sldId id="309" r:id="rId11"/>
    <p:sldId id="306" r:id="rId12"/>
    <p:sldId id="307" r:id="rId13"/>
    <p:sldId id="305" r:id="rId14"/>
  </p:sldIdLst>
  <p:sldSz cx="9144000" cy="6858000" type="screen4x3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33" autoAdjust="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B155A21-3EF1-4813-B5EB-5401C975DD88}" type="datetimeFigureOut">
              <a:rPr lang="en-US"/>
              <a:pPr>
                <a:defRPr/>
              </a:pPr>
              <a:t>7/26/2010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55AC34F-B4A2-4EE6-B72E-94CB076F694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  <a:cs typeface="+mn-cs"/>
              </a:rPr>
              <a:t>EGI-</a:t>
            </a:r>
            <a:r>
              <a:rPr lang="en-US" sz="3200" b="1" dirty="0" err="1">
                <a:solidFill>
                  <a:schemeClr val="bg1"/>
                </a:solidFill>
                <a:cs typeface="+mn-cs"/>
              </a:rPr>
              <a:t>InSPIRE</a:t>
            </a:r>
            <a:endParaRPr lang="en-US" sz="32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>
              <a:cs typeface="+mn-cs"/>
            </a:endParaRPr>
          </a:p>
        </p:txBody>
      </p:sp>
      <p:pic>
        <p:nvPicPr>
          <p:cNvPr id="6" name="Picture 16" descr="EGI-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karttakuva_cmyk_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1447800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 dirty="0">
              <a:cs typeface="+mn-cs"/>
            </a:endParaRPr>
          </a:p>
        </p:txBody>
      </p:sp>
      <p:sp>
        <p:nvSpPr>
          <p:cNvPr id="9" name="Rectangle 21"/>
          <p:cNvSpPr/>
          <p:nvPr/>
        </p:nvSpPr>
        <p:spPr>
          <a:xfrm>
            <a:off x="0" y="6488113"/>
            <a:ext cx="2286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  <a:cs typeface="+mn-cs"/>
              </a:rPr>
              <a:t>EGI-</a:t>
            </a:r>
            <a:r>
              <a:rPr lang="en-US" sz="1400" b="1" dirty="0" err="1">
                <a:solidFill>
                  <a:schemeClr val="bg1"/>
                </a:solidFill>
                <a:cs typeface="+mn-cs"/>
              </a:rPr>
              <a:t>InSPIRE</a:t>
            </a:r>
            <a:r>
              <a:rPr lang="en-US" b="1" dirty="0">
                <a:solidFill>
                  <a:schemeClr val="bg1"/>
                </a:solidFill>
                <a:cs typeface="+mn-cs"/>
              </a:rPr>
              <a:t> </a:t>
            </a:r>
            <a:r>
              <a:rPr lang="en-US" sz="1400" b="1" dirty="0">
                <a:solidFill>
                  <a:schemeClr val="bg1"/>
                </a:solidFill>
                <a:cs typeface="+mn-cs"/>
              </a:rPr>
              <a:t>RI-261323</a:t>
            </a:r>
          </a:p>
        </p:txBody>
      </p:sp>
      <p:sp>
        <p:nvSpPr>
          <p:cNvPr id="10" name="Rectangle 22"/>
          <p:cNvSpPr/>
          <p:nvPr/>
        </p:nvSpPr>
        <p:spPr>
          <a:xfrm>
            <a:off x="7391400" y="6550025"/>
            <a:ext cx="17526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  <a:cs typeface="+mn-cs"/>
              </a:rPr>
              <a:t>www.egi.eu</a:t>
            </a:r>
          </a:p>
        </p:txBody>
      </p:sp>
      <p:pic>
        <p:nvPicPr>
          <p:cNvPr id="11" name="Picture 13" descr="eu-fl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589588"/>
            <a:ext cx="78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4" descr="e-infrastructure-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516563"/>
            <a:ext cx="144780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curv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44824"/>
            <a:ext cx="7315200" cy="13747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3645024"/>
            <a:ext cx="51054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73C4DF-5238-4D0D-8929-FBE961F7965A}" type="datetime1">
              <a:rPr lang="en-US" smtClean="0"/>
              <a:pPr>
                <a:defRPr/>
              </a:pPr>
              <a:t>7/26/2010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16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CB381B-2B7A-4C38-BF5E-44B111D0B404}" type="slidenum">
              <a:rPr lang="en-GB" smtClean="0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A7F6F-592D-4530-83AF-6D2F179A9ED1}" type="datetime1">
              <a:rPr lang="en-US"/>
              <a:pPr>
                <a:defRPr/>
              </a:pPr>
              <a:t>7/26/2010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AAD9B-62A5-400C-AD97-0748C8FCA13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73C4DF-5238-4D0D-8929-FBE961F7965A}" type="datetime1">
              <a:rPr lang="en-US" smtClean="0"/>
              <a:pPr>
                <a:defRPr/>
              </a:pPr>
              <a:t>7/26/2010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B381B-2B7A-4C38-BF5E-44B111D0B404}" type="slidenum">
              <a:rPr lang="en-GB" smtClean="0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3C4DF-5238-4D0D-8929-FBE961F7965A}" type="datetime1">
              <a:rPr lang="en-US" smtClean="0"/>
              <a:pPr>
                <a:defRPr/>
              </a:pPr>
              <a:t>7/26/2010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381B-2B7A-4C38-BF5E-44B111D0B404}" type="slidenum">
              <a:rPr lang="en-GB" smtClean="0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836713"/>
            <a:ext cx="4172272" cy="5106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713"/>
            <a:ext cx="4172272" cy="5106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i-FI" dirty="0"/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fi-FI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3C4DF-5238-4D0D-8929-FBE961F7965A}" type="datetime1">
              <a:rPr lang="en-US" smtClean="0"/>
              <a:pPr>
                <a:defRPr/>
              </a:pPr>
              <a:t>7/26/2010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381B-2B7A-4C38-BF5E-44B111D0B404}" type="slidenum">
              <a:rPr lang="en-GB" smtClean="0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914400"/>
            <a:ext cx="417386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752601"/>
            <a:ext cx="4173860" cy="4191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14400"/>
            <a:ext cx="417544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1"/>
            <a:ext cx="4175447" cy="4191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i-FI" dirty="0"/>
          </a:p>
        </p:txBody>
      </p: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fi-FI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3C4DF-5238-4D0D-8929-FBE961F7965A}" type="datetime1">
              <a:rPr lang="en-US" smtClean="0"/>
              <a:pPr>
                <a:defRPr/>
              </a:pPr>
              <a:t>7/26/2010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381B-2B7A-4C38-BF5E-44B111D0B404}" type="slidenum">
              <a:rPr lang="en-GB" smtClean="0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908719"/>
            <a:ext cx="5400600" cy="503488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908720"/>
            <a:ext cx="3008313" cy="50348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fi-FI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3C4DF-5238-4D0D-8929-FBE961F7965A}" type="datetime1">
              <a:rPr lang="en-US" smtClean="0"/>
              <a:pPr>
                <a:defRPr/>
              </a:pPr>
              <a:t>7/26/2010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381B-2B7A-4C38-BF5E-44B111D0B404}" type="slidenum">
              <a:rPr lang="en-GB" smtClean="0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2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00600"/>
            <a:ext cx="5486400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fi-FI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3C4DF-5238-4D0D-8929-FBE961F7965A}" type="datetime1">
              <a:rPr lang="en-US" smtClean="0"/>
              <a:pPr>
                <a:defRPr/>
              </a:pPr>
              <a:t>7/26/2010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381B-2B7A-4C38-BF5E-44B111D0B404}" type="slidenum">
              <a:rPr lang="en-GB" smtClean="0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fi-FI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3C4DF-5238-4D0D-8929-FBE961F7965A}" type="datetime1">
              <a:rPr lang="en-US" smtClean="0"/>
              <a:pPr>
                <a:defRPr/>
              </a:pPr>
              <a:t>7/26/2010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381B-2B7A-4C38-BF5E-44B111D0B404}" type="slidenum">
              <a:rPr lang="en-GB" smtClean="0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6864" cy="13747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i-FI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79712" y="3645024"/>
            <a:ext cx="51054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3C4DF-5238-4D0D-8929-FBE961F7965A}" type="datetime1">
              <a:rPr lang="en-US" smtClean="0"/>
              <a:pPr>
                <a:defRPr/>
              </a:pPr>
              <a:t>7/26/2010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381B-2B7A-4C38-BF5E-44B111D0B404}" type="slidenum">
              <a:rPr lang="en-GB" smtClean="0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CED8C-A0B1-4F0E-AF26-821D2B857B0D}" type="datetime1">
              <a:rPr lang="en-US"/>
              <a:pPr>
                <a:defRPr/>
              </a:pPr>
              <a:t>7/26/2010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CF0BC-99F2-465C-9066-F66D91C257E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EGI-Inspire slide template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>
              <a:cs typeface="+mn-cs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endParaRPr lang="en-US" sz="3200" b="1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1029" name="Picture 5" descr="curv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8" descr="EGI-logo_smal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80288" y="6550025"/>
            <a:ext cx="14478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  <a:cs typeface="+mn-cs"/>
              </a:rPr>
              <a:t>www.egi.eu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6488113"/>
            <a:ext cx="2286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  <a:cs typeface="+mn-cs"/>
              </a:rPr>
              <a:t>EGI-</a:t>
            </a:r>
            <a:r>
              <a:rPr lang="en-US" sz="1400" b="1" dirty="0" err="1">
                <a:solidFill>
                  <a:schemeClr val="bg1"/>
                </a:solidFill>
                <a:cs typeface="+mn-cs"/>
              </a:rPr>
              <a:t>InSPIRE</a:t>
            </a:r>
            <a:r>
              <a:rPr lang="en-US" b="1" dirty="0">
                <a:solidFill>
                  <a:schemeClr val="bg1"/>
                </a:solidFill>
                <a:cs typeface="+mn-cs"/>
              </a:rPr>
              <a:t> </a:t>
            </a:r>
            <a:r>
              <a:rPr lang="en-US" sz="1400" b="1" dirty="0">
                <a:solidFill>
                  <a:schemeClr val="bg1"/>
                </a:solidFill>
                <a:cs typeface="+mn-cs"/>
              </a:rPr>
              <a:t>RI-261323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37288"/>
            <a:ext cx="21240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smtClean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3A73C4DF-5238-4D0D-8929-FBE961F7965A}" type="datetime1">
              <a:rPr lang="en-US" smtClean="0"/>
              <a:pPr>
                <a:defRPr/>
              </a:pPr>
              <a:t>7/26/2010</a:t>
            </a:fld>
            <a:endParaRPr lang="en-GB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237288"/>
            <a:ext cx="28956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237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baseline="0" smtClean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82CB381B-2B7A-4C38-BF5E-44B111D0B404}" type="slidenum">
              <a:rPr lang="en-GB" smtClean="0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688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ps-monitor.cern.ch/nagio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i.eu/indico/sessionDisplay.py?sessionId=123&amp;slotId=0&amp;confId=48#2010-09-1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i.eu/indico/getFile.py/access?contribId=2&amp;resId=0&amp;materialId=0&amp;confId=6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vs.in2p3.fr/operations-portal/package/installation-guide.pdf?revision=HEA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us.fzk.de/pages/releasenotes/release2010-07-21.html" TargetMode="External"/><Relationship Id="rId2" Type="http://schemas.openxmlformats.org/officeDocument/2006/relationships/hyperlink" Target="https://gus.fzk.de/pages/releasenotes/release2010-06-23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omtools.cern.ch/jira/browse/SAM/fixforversion/10046" TargetMode="External"/><Relationship Id="rId2" Type="http://schemas.openxmlformats.org/officeDocument/2006/relationships/hyperlink" Target="https://tomtools.cern.ch/jira/browse/SAM/fixforversion/1004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/EGEE/ValidateROCNagios" TargetMode="External"/><Relationship Id="rId2" Type="http://schemas.openxmlformats.org/officeDocument/2006/relationships/hyperlink" Target="https://twiki.cern.ch/twiki/bin/view/EGEE/ExternalROCNagio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avannah.cern.ch/task/?func=detailitem&amp;item_id=15518" TargetMode="External"/><Relationship Id="rId2" Type="http://schemas.openxmlformats.org/officeDocument/2006/relationships/hyperlink" Target="https://tomtools.cern.ch/jira/browse/SAM-50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85786" y="1928802"/>
            <a:ext cx="7772400" cy="2243152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Operational Tools Update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sz="3600" dirty="0" smtClean="0">
                <a:ea typeface="ＭＳ Ｐゴシック" pitchFamily="34" charset="-128"/>
              </a:rPr>
              <a:t>OMB </a:t>
            </a:r>
            <a:r>
              <a:rPr lang="en-GB" sz="3600" dirty="0" smtClean="0">
                <a:ea typeface="ＭＳ Ｐゴシック" pitchFamily="34" charset="-128"/>
              </a:rPr>
              <a:t>27/07/2010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4214818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E.Imamagic</a:t>
            </a:r>
            <a:endParaRPr lang="en-GB" dirty="0" smtClean="0"/>
          </a:p>
          <a:p>
            <a:pPr>
              <a:defRPr/>
            </a:pPr>
            <a:r>
              <a:rPr lang="en-GB" dirty="0" err="1" smtClean="0"/>
              <a:t>D.Cesini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2F16C-9B71-4D5D-AB72-660C443BE65D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Sensors updated to support GSTAT2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Working </a:t>
            </a:r>
            <a:r>
              <a:rPr lang="en-US" dirty="0" smtClean="0"/>
              <a:t>on the new release with associated functionalities:</a:t>
            </a:r>
            <a:endParaRPr lang="it-IT" dirty="0" smtClean="0"/>
          </a:p>
          <a:p>
            <a:pPr lvl="1"/>
            <a:r>
              <a:rPr lang="en-US" dirty="0" smtClean="0"/>
              <a:t>New metrics and update access protocols to data providers</a:t>
            </a:r>
            <a:endParaRPr lang="it-IT" dirty="0" smtClean="0"/>
          </a:p>
          <a:p>
            <a:pPr lvl="1"/>
            <a:r>
              <a:rPr lang="en-US" dirty="0" smtClean="0"/>
              <a:t>Support for changes in the data providers</a:t>
            </a:r>
            <a:endParaRPr lang="it-IT" dirty="0" smtClean="0"/>
          </a:p>
          <a:p>
            <a:pPr lvl="1"/>
            <a:r>
              <a:rPr lang="en-US" dirty="0" smtClean="0"/>
              <a:t>Support for new data providers</a:t>
            </a:r>
            <a:endParaRPr lang="it-IT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Portal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B381B-2B7A-4C38-BF5E-44B111D0B40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Work started complete the </a:t>
            </a:r>
            <a:r>
              <a:rPr lang="en-US" sz="2800" dirty="0" smtClean="0">
                <a:hlinkClick r:id="rId2"/>
              </a:rPr>
              <a:t>https://ops-monitor.cern.ch/nagios/</a:t>
            </a:r>
            <a:r>
              <a:rPr lang="en-US" sz="2800" dirty="0" smtClean="0"/>
              <a:t> in order to monitor the tools availability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See Emir’s next presentation</a:t>
            </a:r>
            <a:endParaRPr lang="en-US" sz="2000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691680" y="44624"/>
            <a:ext cx="7452320" cy="620688"/>
          </a:xfrm>
        </p:spPr>
        <p:txBody>
          <a:bodyPr>
            <a:noAutofit/>
          </a:bodyPr>
          <a:lstStyle/>
          <a:p>
            <a:r>
              <a:rPr lang="en-US" sz="3000" dirty="0" smtClean="0"/>
              <a:t>Operational </a:t>
            </a:r>
            <a:r>
              <a:rPr lang="en-US" sz="3000" dirty="0" smtClean="0"/>
              <a:t>Tools Availability Monitor</a:t>
            </a:r>
            <a:endParaRPr lang="en-US" sz="3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FB064-6053-4387-A846-78B3E41578F5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OTAG queue created on the egi.eu RT system</a:t>
            </a:r>
          </a:p>
          <a:p>
            <a:endParaRPr lang="en-US" dirty="0" smtClean="0"/>
          </a:p>
          <a:p>
            <a:r>
              <a:rPr lang="en-US" dirty="0" smtClean="0"/>
              <a:t>Filling it with requirement discussed in the </a:t>
            </a:r>
            <a:r>
              <a:rPr lang="en-US" dirty="0" err="1" smtClean="0"/>
              <a:t>preEGI</a:t>
            </a:r>
            <a:r>
              <a:rPr lang="en-US" dirty="0" smtClean="0"/>
              <a:t> OTAG meetings</a:t>
            </a:r>
          </a:p>
          <a:p>
            <a:pPr lvl="1"/>
            <a:r>
              <a:rPr lang="en-US" dirty="0" smtClean="0"/>
              <a:t>And requirement that are arriving randomly</a:t>
            </a:r>
          </a:p>
          <a:p>
            <a:endParaRPr lang="en-US" dirty="0" smtClean="0"/>
          </a:p>
          <a:p>
            <a:r>
              <a:rPr lang="en-US" dirty="0" smtClean="0"/>
              <a:t>Start new OTAG work in September</a:t>
            </a: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OTAG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FB064-6053-4387-A846-78B3E41578F5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Accounting Workshop on Wednesday 14.00-17.30</a:t>
            </a:r>
          </a:p>
          <a:p>
            <a:pPr lvl="1"/>
            <a:r>
              <a:rPr lang="en-US" sz="2400" dirty="0" smtClean="0">
                <a:hlinkClick r:id="rId2"/>
              </a:rPr>
              <a:t>https://www.egi.eu/indico/sessionDisplay.py?sessionId=123&amp;slotId=0&amp;confId=48#2010-09-15</a:t>
            </a:r>
            <a:endParaRPr lang="en-US" sz="2400" dirty="0" smtClean="0"/>
          </a:p>
          <a:p>
            <a:endParaRPr lang="en-US" sz="2800" dirty="0" smtClean="0"/>
          </a:p>
          <a:p>
            <a:r>
              <a:rPr lang="en-US" sz="2800" dirty="0" smtClean="0"/>
              <a:t>Ops Tools Roadmap on Thursday 14.00-15.30</a:t>
            </a:r>
          </a:p>
          <a:p>
            <a:pPr lvl="1"/>
            <a:r>
              <a:rPr lang="en-US" sz="2400" dirty="0" smtClean="0">
                <a:hlinkClick r:id="rId2"/>
              </a:rPr>
              <a:t>https://www.egi.eu/indico/sessionDisplay.py?sessionId=20&amp;slotId=0&amp;confId=48#2010-09-16</a:t>
            </a:r>
          </a:p>
          <a:p>
            <a:pPr lvl="1"/>
            <a:r>
              <a:rPr lang="en-US" sz="2400" dirty="0" smtClean="0"/>
              <a:t>If some NGIs are interested in presenting their specific operational tools probably we can fit a couple of short presentation in this session</a:t>
            </a:r>
            <a:endParaRPr lang="en-US" sz="2400" dirty="0" smtClean="0">
              <a:hlinkClick r:id="rId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Tools @ EGI-TF2010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FB064-6053-4387-A846-78B3E41578F5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Calibri"/>
                <a:ea typeface="Calibri"/>
                <a:cs typeface="Times New Roman"/>
              </a:rPr>
              <a:t>GOCDB4 release plan in place. Done in two steps: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swap all GOCDBPI URLs to point to GOCDB4 only</a:t>
            </a:r>
            <a:endParaRPr lang="it-IT" sz="2400" dirty="0" smtClean="0"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release the frontend GOCDB4 input web portal</a:t>
            </a:r>
            <a:endParaRPr lang="it-IT" sz="2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dirty="0" smtClean="0">
                <a:latin typeface="Calibri"/>
                <a:ea typeface="Calibri"/>
                <a:cs typeface="Times New Roman"/>
              </a:rPr>
              <a:t>Details available: </a:t>
            </a:r>
            <a:r>
              <a:rPr lang="en-US" sz="2000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https://www.egi.eu/indico/getFile.py/access?contribId=2&amp;resId=0&amp;materialId=0&amp;confId=63</a:t>
            </a:r>
            <a:endParaRPr lang="it-IT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Calibri"/>
                <a:ea typeface="Calibri"/>
                <a:cs typeface="Times New Roman"/>
              </a:rPr>
              <a:t>Step 1. performed as a production large test starting from Jul 13</a:t>
            </a:r>
            <a:r>
              <a:rPr lang="en-US" sz="2800" baseline="30000" dirty="0" smtClean="0">
                <a:latin typeface="Calibri"/>
                <a:ea typeface="Calibri"/>
                <a:cs typeface="Times New Roman"/>
              </a:rPr>
              <a:t>th</a:t>
            </a:r>
            <a:endParaRPr lang="en-US" sz="2800" dirty="0" smtClean="0"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deeply verified that compatibility issues were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solved before launching the test</a:t>
            </a:r>
            <a:endParaRPr lang="it-IT" sz="24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GOCDB4 release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CF0BC-99F2-465C-9066-F66D91C257E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Calibri"/>
                <a:ea typeface="Calibri"/>
                <a:cs typeface="Times New Roman"/>
              </a:rPr>
              <a:t>Overloading issues found during the first hours of the test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promptly solved by RAL with permanent solution.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No more issues found in the following days, the large scale test successfully passed and the GOCDB4 PI are still in production.</a:t>
            </a:r>
            <a:endParaRPr lang="it-IT" sz="2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latin typeface="Calibri"/>
                <a:ea typeface="Calibri"/>
                <a:cs typeface="Times New Roman"/>
              </a:rPr>
              <a:t>Step 2 will be performed during summer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latin typeface="Calibri"/>
                <a:ea typeface="Calibri"/>
                <a:cs typeface="Times New Roman"/>
              </a:rPr>
              <a:t>No definite date up to now – </a:t>
            </a:r>
            <a:r>
              <a:rPr lang="en-US" sz="2400" b="1" dirty="0" smtClean="0">
                <a:latin typeface="Calibri"/>
                <a:ea typeface="Calibri"/>
                <a:cs typeface="Times New Roman"/>
              </a:rPr>
              <a:t>will </a:t>
            </a:r>
            <a:r>
              <a:rPr lang="en-US" sz="2400" b="1" dirty="0" smtClean="0">
                <a:latin typeface="Calibri"/>
                <a:ea typeface="Calibri"/>
                <a:cs typeface="Times New Roman"/>
              </a:rPr>
              <a:t>be announced </a:t>
            </a:r>
            <a:endParaRPr lang="it-IT" sz="2400" b="1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GOCDB4 release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FB064-6053-4387-A846-78B3E41578F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472608"/>
          </a:xfrm>
        </p:spPr>
        <p:txBody>
          <a:bodyPr/>
          <a:lstStyle/>
          <a:p>
            <a:r>
              <a:rPr lang="en-GB" sz="2800" dirty="0" smtClean="0"/>
              <a:t>Regional Package released on June </a:t>
            </a:r>
            <a:r>
              <a:rPr lang="en-GB" sz="2800" dirty="0" smtClean="0"/>
              <a:t>8</a:t>
            </a:r>
            <a:r>
              <a:rPr lang="en-GB" sz="2800" baseline="30000" dirty="0" smtClean="0"/>
              <a:t>th</a:t>
            </a:r>
            <a:endParaRPr lang="it-IT" sz="2800" dirty="0" smtClean="0"/>
          </a:p>
          <a:p>
            <a:r>
              <a:rPr lang="en-US" sz="2800" dirty="0" smtClean="0"/>
              <a:t>NGI_GRENET </a:t>
            </a:r>
            <a:r>
              <a:rPr lang="en-US" sz="2800" dirty="0" smtClean="0"/>
              <a:t>and NGI_CZ are in production mode since mid July without big problems.</a:t>
            </a:r>
          </a:p>
          <a:p>
            <a:pPr lvl="1"/>
            <a:r>
              <a:rPr lang="en-US" sz="2400" dirty="0" smtClean="0"/>
              <a:t>These instances are synchronized with the central one </a:t>
            </a:r>
          </a:p>
          <a:p>
            <a:r>
              <a:rPr lang="en-US" sz="2800" dirty="0" smtClean="0"/>
              <a:t>NGI_IBERGRID </a:t>
            </a:r>
            <a:r>
              <a:rPr lang="en-US" sz="2800" dirty="0" smtClean="0"/>
              <a:t>regional instance in production since end July</a:t>
            </a:r>
          </a:p>
          <a:p>
            <a:pPr lvl="1"/>
            <a:r>
              <a:rPr lang="en-US" sz="1600" dirty="0" smtClean="0"/>
              <a:t>For </a:t>
            </a:r>
            <a:r>
              <a:rPr lang="en-US" sz="1600" dirty="0" smtClean="0"/>
              <a:t>more details about the installation : </a:t>
            </a:r>
            <a:br>
              <a:rPr lang="en-US" sz="1600" dirty="0" smtClean="0"/>
            </a:br>
            <a:r>
              <a:rPr lang="en-US" sz="1600" dirty="0" smtClean="0">
                <a:hlinkClick r:id="rId2"/>
              </a:rPr>
              <a:t>https://cvs.in2p3.fr/operations-portal/package/installation-guide.pdf?revision=HEAD</a:t>
            </a:r>
            <a:r>
              <a:rPr lang="en-US" sz="1600" dirty="0" smtClean="0"/>
              <a:t> </a:t>
            </a:r>
            <a:endParaRPr lang="it-IT" sz="1600" dirty="0" smtClean="0"/>
          </a:p>
          <a:p>
            <a:r>
              <a:rPr lang="en-US" dirty="0" smtClean="0"/>
              <a:t>Next foreseen release: end August</a:t>
            </a:r>
          </a:p>
          <a:p>
            <a:pPr lvl="1"/>
            <a:r>
              <a:rPr lang="en-US" dirty="0" smtClean="0"/>
              <a:t>New VO ID card</a:t>
            </a:r>
          </a:p>
          <a:p>
            <a:pPr lvl="1"/>
            <a:r>
              <a:rPr lang="en-US" dirty="0" smtClean="0"/>
              <a:t>New broadcast tool</a:t>
            </a: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</a:t>
            </a:r>
            <a:r>
              <a:rPr lang="en-US" dirty="0" smtClean="0"/>
              <a:t>Portal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FB064-6053-4387-A846-78B3E41578F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err="1" smtClean="0"/>
              <a:t>Two</a:t>
            </a:r>
            <a:r>
              <a:rPr lang="it-IT" sz="2800" dirty="0" smtClean="0"/>
              <a:t> </a:t>
            </a:r>
            <a:r>
              <a:rPr lang="it-IT" sz="2800" dirty="0" err="1" smtClean="0"/>
              <a:t>releases</a:t>
            </a:r>
            <a:r>
              <a:rPr lang="it-IT" sz="2800" dirty="0" smtClean="0"/>
              <a:t> in the last </a:t>
            </a:r>
            <a:r>
              <a:rPr lang="it-IT" sz="2800" dirty="0" err="1" smtClean="0"/>
              <a:t>two</a:t>
            </a:r>
            <a:r>
              <a:rPr lang="it-IT" sz="2800" dirty="0" smtClean="0"/>
              <a:t> </a:t>
            </a:r>
            <a:r>
              <a:rPr lang="it-IT" sz="2800" dirty="0" err="1" smtClean="0"/>
              <a:t>months</a:t>
            </a:r>
            <a:endParaRPr lang="it-IT" sz="2800" dirty="0" smtClean="0"/>
          </a:p>
          <a:p>
            <a:pPr lvl="1"/>
            <a:r>
              <a:rPr lang="en-US" sz="2400" u="sng" dirty="0" smtClean="0">
                <a:hlinkClick r:id="rId2"/>
              </a:rPr>
              <a:t>https://gus.fzk.de/pages/releasenotes/release2010-06-23.html</a:t>
            </a:r>
            <a:endParaRPr lang="it-IT" sz="2400" dirty="0" smtClean="0"/>
          </a:p>
          <a:p>
            <a:pPr lvl="1"/>
            <a:r>
              <a:rPr lang="en-US" sz="2400" u="sng" dirty="0" smtClean="0">
                <a:hlinkClick r:id="rId3"/>
              </a:rPr>
              <a:t>https://gus.fzk.de/pages/releasenotes/release2010-07-21.html</a:t>
            </a:r>
            <a:endParaRPr lang="it-IT" sz="2400" dirty="0" smtClean="0"/>
          </a:p>
          <a:p>
            <a:endParaRPr lang="en-US" dirty="0" smtClean="0"/>
          </a:p>
          <a:p>
            <a:r>
              <a:rPr lang="en-US" dirty="0" err="1" smtClean="0"/>
              <a:t>Regionalised</a:t>
            </a:r>
            <a:r>
              <a:rPr lang="en-US" dirty="0" smtClean="0"/>
              <a:t> </a:t>
            </a:r>
            <a:r>
              <a:rPr lang="en-US" dirty="0" smtClean="0"/>
              <a:t>view for NGI-DE </a:t>
            </a:r>
            <a:r>
              <a:rPr lang="en-US" dirty="0" smtClean="0"/>
              <a:t>released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 release </a:t>
            </a:r>
            <a:r>
              <a:rPr lang="en-US" dirty="0" smtClean="0"/>
              <a:t>in September</a:t>
            </a:r>
            <a:endParaRPr lang="it-IT" dirty="0" smtClean="0"/>
          </a:p>
          <a:p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GGUS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FB064-6053-4387-A846-78B3E41578F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SAM Update2 Released on June 29th</a:t>
            </a:r>
          </a:p>
          <a:p>
            <a:pPr lvl="1"/>
            <a:r>
              <a:rPr lang="en-US" sz="2400" dirty="0" smtClean="0"/>
              <a:t>Prototyping </a:t>
            </a:r>
            <a:r>
              <a:rPr lang="en-US" sz="2400" dirty="0" smtClean="0"/>
              <a:t>the staged rollout for ops tool</a:t>
            </a:r>
          </a:p>
          <a:p>
            <a:pPr lvl="2"/>
            <a:r>
              <a:rPr lang="en-US" sz="2000" dirty="0" smtClean="0"/>
              <a:t>NGI_IT is an early adopter</a:t>
            </a:r>
          </a:p>
          <a:p>
            <a:r>
              <a:rPr lang="en-US" sz="2800" dirty="0" smtClean="0"/>
              <a:t>SAM-Update3 release </a:t>
            </a:r>
            <a:r>
              <a:rPr lang="en-US" sz="2800" dirty="0" smtClean="0"/>
              <a:t>on July 30</a:t>
            </a:r>
            <a:r>
              <a:rPr lang="en-US" sz="2800" baseline="30000" dirty="0" smtClean="0"/>
              <a:t>th</a:t>
            </a:r>
            <a:endParaRPr lang="it-IT" sz="2800" dirty="0" smtClean="0"/>
          </a:p>
          <a:p>
            <a:r>
              <a:rPr lang="en-US" sz="2800" dirty="0" smtClean="0"/>
              <a:t>Details and release notes can be found in the CERN JIRA task tracker:</a:t>
            </a:r>
            <a:endParaRPr lang="it-IT" sz="2800" dirty="0" smtClean="0"/>
          </a:p>
          <a:p>
            <a:pPr lvl="1"/>
            <a:r>
              <a:rPr lang="en-US" sz="2400" u="sng" dirty="0" smtClean="0">
                <a:hlinkClick r:id="rId2"/>
              </a:rPr>
              <a:t>https://tomtools.cern.ch/jira/browse/SAM/fixforversion/10044</a:t>
            </a:r>
            <a:endParaRPr lang="it-IT" sz="2400" dirty="0" smtClean="0"/>
          </a:p>
          <a:p>
            <a:pPr lvl="1"/>
            <a:r>
              <a:rPr lang="en-US" sz="2400" u="sng" dirty="0" smtClean="0">
                <a:hlinkClick r:id="rId3"/>
              </a:rPr>
              <a:t>https://tomtools.cern.ch/jira/browse/SAM/fixforversion/10046</a:t>
            </a:r>
            <a:r>
              <a:rPr lang="it-IT" sz="2400" dirty="0" smtClean="0"/>
              <a:t> 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FB064-6053-4387-A846-78B3E41578F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Regionalization activity still ongoing and tracked on the following wiki </a:t>
            </a:r>
            <a:r>
              <a:rPr lang="en-US" sz="2800" dirty="0" smtClean="0"/>
              <a:t>page (see Emir’s slides):</a:t>
            </a:r>
            <a:endParaRPr lang="it-IT" sz="2800" dirty="0" smtClean="0"/>
          </a:p>
          <a:p>
            <a:pPr lvl="1"/>
            <a:r>
              <a:rPr lang="en-US" sz="2400" u="sng" dirty="0" smtClean="0">
                <a:hlinkClick r:id="rId2"/>
              </a:rPr>
              <a:t>https://twiki.cern.ch/twiki/bin/view/EGEE/ExternalROCNagios</a:t>
            </a:r>
            <a:endParaRPr lang="en-US" sz="2400" u="sng" dirty="0" smtClean="0"/>
          </a:p>
          <a:p>
            <a:endParaRPr lang="en-US" sz="2800" dirty="0" smtClean="0"/>
          </a:p>
          <a:p>
            <a:r>
              <a:rPr lang="en-US" sz="2800" dirty="0" smtClean="0"/>
              <a:t>Created </a:t>
            </a:r>
            <a:r>
              <a:rPr lang="en-US" sz="2800" dirty="0" smtClean="0"/>
              <a:t>the procedure to validate an NGI NAGIOS box, available at this wiki page:</a:t>
            </a:r>
            <a:endParaRPr lang="it-IT" sz="2800" dirty="0" smtClean="0"/>
          </a:p>
          <a:p>
            <a:pPr lvl="1"/>
            <a:r>
              <a:rPr lang="en-US" sz="2400" u="sng" dirty="0" smtClean="0">
                <a:hlinkClick r:id="rId3"/>
              </a:rPr>
              <a:t>https://twiki.cern.ch/twiki/bin/view/EGEE/ValidateROCNagios</a:t>
            </a:r>
            <a:endParaRPr lang="it-IT" sz="2400" dirty="0" smtClean="0"/>
          </a:p>
          <a:p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FB064-6053-4387-A846-78B3E41578F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tomtools.cern.ch/jira/browse/SAM-500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https://savannah.cern.ch/task/?</a:t>
            </a:r>
            <a:r>
              <a:rPr lang="en-US" dirty="0" smtClean="0">
                <a:hlinkClick r:id="rId3"/>
              </a:rPr>
              <a:t>func=detailitem&amp;item_id=15518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Trying to fix them for the next SAM update (30</a:t>
            </a:r>
            <a:r>
              <a:rPr lang="en-US" baseline="30000" dirty="0" smtClean="0"/>
              <a:t>th</a:t>
            </a:r>
            <a:r>
              <a:rPr lang="en-US" dirty="0" smtClean="0"/>
              <a:t> July)</a:t>
            </a: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SAM-APEL-TEST	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FB064-6053-4387-A846-78B3E41578F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328592"/>
          </a:xfrm>
        </p:spPr>
        <p:txBody>
          <a:bodyPr/>
          <a:lstStyle/>
          <a:p>
            <a:r>
              <a:rPr lang="en-US" sz="2800" dirty="0" smtClean="0"/>
              <a:t>Work performed  to support </a:t>
            </a:r>
            <a:r>
              <a:rPr lang="en-US" sz="2800" dirty="0" smtClean="0"/>
              <a:t>GOCDBPI-V4.4</a:t>
            </a:r>
          </a:p>
          <a:p>
            <a:r>
              <a:rPr lang="en-US" sz="2800" dirty="0" smtClean="0"/>
              <a:t>Tier2 </a:t>
            </a:r>
            <a:r>
              <a:rPr lang="en-US" sz="2800" dirty="0" smtClean="0"/>
              <a:t>report updated and several issues </a:t>
            </a:r>
            <a:r>
              <a:rPr lang="en-US" sz="2800" dirty="0" smtClean="0"/>
              <a:t>solved </a:t>
            </a:r>
            <a:endParaRPr lang="en-US" sz="2800" dirty="0" smtClean="0"/>
          </a:p>
          <a:p>
            <a:r>
              <a:rPr lang="en-US" sz="2800" dirty="0" smtClean="0"/>
              <a:t>Corrected </a:t>
            </a:r>
            <a:r>
              <a:rPr lang="en-US" sz="2800" dirty="0" smtClean="0"/>
              <a:t>issue with duplicated accounting when the same site appears under two federations in the Tier2 view.</a:t>
            </a:r>
            <a:endParaRPr lang="it-IT" sz="2800" dirty="0" smtClean="0"/>
          </a:p>
          <a:p>
            <a:r>
              <a:rPr lang="en-US" sz="2800" dirty="0" smtClean="0"/>
              <a:t>Next Official Release: December</a:t>
            </a:r>
          </a:p>
          <a:p>
            <a:pPr lvl="1"/>
            <a:r>
              <a:rPr lang="en-US" sz="2400" dirty="0" smtClean="0"/>
              <a:t>Regional accounting portal</a:t>
            </a:r>
            <a:endParaRPr lang="it-IT" sz="2400" dirty="0" smtClean="0"/>
          </a:p>
          <a:p>
            <a:pPr lvl="2"/>
            <a:r>
              <a:rPr lang="en-US" dirty="0" smtClean="0"/>
              <a:t>Improved installation support</a:t>
            </a:r>
            <a:endParaRPr lang="it-IT" dirty="0" smtClean="0"/>
          </a:p>
          <a:p>
            <a:pPr lvl="2"/>
            <a:r>
              <a:rPr lang="en-US" dirty="0" smtClean="0"/>
              <a:t>GOCDBPI-V4 support</a:t>
            </a:r>
            <a:endParaRPr lang="it-IT" dirty="0" smtClean="0"/>
          </a:p>
          <a:p>
            <a:pPr lvl="1"/>
            <a:r>
              <a:rPr lang="en-US" sz="2400" dirty="0" smtClean="0"/>
              <a:t>Central accounting portal</a:t>
            </a:r>
            <a:endParaRPr lang="it-IT" sz="2400" dirty="0" smtClean="0"/>
          </a:p>
          <a:p>
            <a:pPr lvl="2"/>
            <a:r>
              <a:rPr lang="en-US" dirty="0" smtClean="0"/>
              <a:t>NGI View V1</a:t>
            </a:r>
            <a:endParaRPr lang="it-IT" dirty="0" smtClean="0"/>
          </a:p>
          <a:p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Portal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B381B-2B7A-4C38-BF5E-44B111D0B40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3-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egi_template2</Template>
  <TotalTime>19977</TotalTime>
  <Words>550</Words>
  <Application>Microsoft Office PowerPoint</Application>
  <PresentationFormat>Presentazione su schermo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EGI-InSPIRE-slide-template_v3-1</vt:lpstr>
      <vt:lpstr>Operational Tools Update OMB 27/07/2010 </vt:lpstr>
      <vt:lpstr>GOCDB4 release</vt:lpstr>
      <vt:lpstr>GOCDB4 release</vt:lpstr>
      <vt:lpstr>Operation Portal</vt:lpstr>
      <vt:lpstr>GGUS</vt:lpstr>
      <vt:lpstr>SAM</vt:lpstr>
      <vt:lpstr>SAM</vt:lpstr>
      <vt:lpstr>SAM-APEL-TEST </vt:lpstr>
      <vt:lpstr>Accounting Portal</vt:lpstr>
      <vt:lpstr>Metrics Portal</vt:lpstr>
      <vt:lpstr>Operational Tools Availability Monitor</vt:lpstr>
      <vt:lpstr>OTAG</vt:lpstr>
      <vt:lpstr>Operational Tools @ EGI-TF2010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EGI-ASPIRE</dc:title>
  <dc:creator>Steven Newhouse</dc:creator>
  <cp:lastModifiedBy>cesini</cp:lastModifiedBy>
  <cp:revision>351</cp:revision>
  <dcterms:created xsi:type="dcterms:W3CDTF">2009-09-16T12:32:50Z</dcterms:created>
  <dcterms:modified xsi:type="dcterms:W3CDTF">2010-07-27T08:23:48Z</dcterms:modified>
</cp:coreProperties>
</file>