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2" r:id="rId4"/>
    <p:sldId id="265" r:id="rId5"/>
    <p:sldId id="264" r:id="rId6"/>
    <p:sldId id="266" r:id="rId7"/>
    <p:sldId id="267" r:id="rId8"/>
    <p:sldId id="269" r:id="rId9"/>
    <p:sldId id="263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417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55" d="100"/>
          <a:sy n="55" d="100"/>
        </p:scale>
        <p:origin x="-8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F5AB30B-D160-4748-96CA-C79C0B24FF77}" type="datetimeFigureOut">
              <a:rPr lang="fi-FI"/>
              <a:pPr>
                <a:defRPr/>
              </a:pPr>
              <a:t>26.7.2010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2380767-3CD7-46DA-9D52-2D3DF9A4FE8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AAD48F-FB9E-413C-811F-892A03039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600200" y="0"/>
            <a:ext cx="7543800" cy="609600"/>
          </a:xfrm>
          <a:prstGeom prst="rect">
            <a:avLst/>
          </a:prstGeom>
          <a:solidFill>
            <a:srgbClr val="36417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50000"/>
              </a:spcBef>
              <a:defRPr/>
            </a:pPr>
            <a:r>
              <a:rPr lang="en-US" sz="3200" b="1" dirty="0">
                <a:solidFill>
                  <a:schemeClr val="bg1"/>
                </a:solidFill>
              </a:rPr>
              <a:t>EGI-</a:t>
            </a:r>
            <a:r>
              <a:rPr lang="en-US" sz="3200" b="1" dirty="0" err="1">
                <a:solidFill>
                  <a:schemeClr val="bg1"/>
                </a:solidFill>
              </a:rPr>
              <a:t>InSPIRE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0" y="609600"/>
            <a:ext cx="9144000" cy="76200"/>
          </a:xfrm>
          <a:prstGeom prst="rect">
            <a:avLst/>
          </a:prstGeom>
          <a:solidFill>
            <a:srgbClr val="36417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fi-FI"/>
          </a:p>
        </p:txBody>
      </p:sp>
      <p:pic>
        <p:nvPicPr>
          <p:cNvPr id="7" name="Picture 16" descr="EGI-logo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76200"/>
            <a:ext cx="9906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1" descr="karttakuva_cmyk_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85800"/>
            <a:ext cx="1447800" cy="555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solidFill>
            <a:srgbClr val="36417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fi-FI" dirty="0"/>
          </a:p>
        </p:txBody>
      </p:sp>
      <p:sp>
        <p:nvSpPr>
          <p:cNvPr id="10" name="Rectangle 9"/>
          <p:cNvSpPr/>
          <p:nvPr/>
        </p:nvSpPr>
        <p:spPr>
          <a:xfrm>
            <a:off x="0" y="6488113"/>
            <a:ext cx="228600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dirty="0">
                <a:solidFill>
                  <a:schemeClr val="bg1"/>
                </a:solidFill>
              </a:rPr>
              <a:t>EGI-</a:t>
            </a:r>
            <a:r>
              <a:rPr lang="en-US" sz="1400" b="1" dirty="0" err="1">
                <a:solidFill>
                  <a:schemeClr val="bg1"/>
                </a:solidFill>
              </a:rPr>
              <a:t>InSPIRE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sz="1400" b="1" dirty="0" smtClean="0">
                <a:solidFill>
                  <a:schemeClr val="bg1"/>
                </a:solidFill>
              </a:rPr>
              <a:t>RI-261323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91400" y="6550025"/>
            <a:ext cx="1752600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dirty="0">
                <a:solidFill>
                  <a:schemeClr val="bg1"/>
                </a:solidFill>
              </a:rPr>
              <a:t>www.egi.eu</a:t>
            </a:r>
          </a:p>
        </p:txBody>
      </p:sp>
      <p:pic>
        <p:nvPicPr>
          <p:cNvPr id="12" name="Picture 13" descr="eu-fla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5589588"/>
            <a:ext cx="78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4" descr="e-infrastructure-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5516563"/>
            <a:ext cx="1447800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 descr="curv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95400" y="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844824"/>
            <a:ext cx="7315200" cy="1374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5776" y="3645024"/>
            <a:ext cx="51054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8F2A-F4E7-4379-9A60-F655894E822B}" type="datetime1">
              <a:rPr lang="en-GB" smtClean="0"/>
              <a:pPr>
                <a:defRPr/>
              </a:pPr>
              <a:t>26/07/2010</a:t>
            </a:fld>
            <a:endParaRPr lang="en-US" dirty="0"/>
          </a:p>
        </p:txBody>
      </p:sp>
      <p:sp>
        <p:nvSpPr>
          <p:cNvPr id="16" name="Footer Placeholder 1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728BA-A054-438F-8044-CB19AAA4DB45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4878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907704" y="44624"/>
            <a:ext cx="7236296" cy="620688"/>
          </a:xfrm>
        </p:spPr>
        <p:txBody>
          <a:bodyPr/>
          <a:lstStyle>
            <a:lvl1pPr algn="r"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F7C79-6ACD-466F-8C99-DC4C6D27798B}" type="datetime1">
              <a:rPr lang="en-GB" smtClean="0"/>
              <a:pPr>
                <a:defRPr/>
              </a:pPr>
              <a:t>26/07/2010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233C4-9C56-4485-9F16-D5910AD38D2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836713"/>
            <a:ext cx="4172272" cy="51068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6713"/>
            <a:ext cx="4172272" cy="51068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4F195-F774-42D9-95AC-5D2BB0C295FB}" type="datetime1">
              <a:rPr lang="en-GB" smtClean="0"/>
              <a:pPr>
                <a:defRPr/>
              </a:pPr>
              <a:t>26/07/2010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E4F8D-896F-44A8-9881-F08FA1BAF85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Title 10"/>
          <p:cNvSpPr>
            <a:spLocks noGrp="1"/>
          </p:cNvSpPr>
          <p:nvPr>
            <p:ph type="title"/>
          </p:nvPr>
        </p:nvSpPr>
        <p:spPr>
          <a:xfrm>
            <a:off x="1907704" y="44624"/>
            <a:ext cx="7236296" cy="620688"/>
          </a:xfrm>
        </p:spPr>
        <p:txBody>
          <a:bodyPr/>
          <a:lstStyle>
            <a:lvl1pPr algn="r"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914400"/>
            <a:ext cx="417386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i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1752601"/>
            <a:ext cx="4173860" cy="41910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914400"/>
            <a:ext cx="417544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52601"/>
            <a:ext cx="4175447" cy="41910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CFEFB-60C1-4463-A285-A5C54DABEA62}" type="datetime1">
              <a:rPr lang="en-GB" smtClean="0"/>
              <a:pPr>
                <a:defRPr/>
              </a:pPr>
              <a:t>26/07/2010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69310-87F4-434E-8E90-07AF0F5F58A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10" name="Title 10"/>
          <p:cNvSpPr>
            <a:spLocks noGrp="1"/>
          </p:cNvSpPr>
          <p:nvPr>
            <p:ph type="title"/>
          </p:nvPr>
        </p:nvSpPr>
        <p:spPr>
          <a:xfrm>
            <a:off x="1907704" y="44624"/>
            <a:ext cx="7236296" cy="620688"/>
          </a:xfrm>
        </p:spPr>
        <p:txBody>
          <a:bodyPr/>
          <a:lstStyle>
            <a:lvl1pPr algn="r"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9872" y="908719"/>
            <a:ext cx="5400600" cy="503488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3528" y="908720"/>
            <a:ext cx="3008313" cy="50348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CBDBE-83D0-4CB5-9424-7A2E2E8CD138}" type="datetime1">
              <a:rPr lang="en-GB" smtClean="0"/>
              <a:pPr>
                <a:defRPr/>
              </a:pPr>
              <a:t>26/07/2010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F94DC-5C18-4499-9465-67524E4F7F9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Title 10"/>
          <p:cNvSpPr>
            <a:spLocks noGrp="1"/>
          </p:cNvSpPr>
          <p:nvPr>
            <p:ph type="title"/>
          </p:nvPr>
        </p:nvSpPr>
        <p:spPr>
          <a:xfrm>
            <a:off x="1907704" y="44624"/>
            <a:ext cx="7236296" cy="620688"/>
          </a:xfrm>
        </p:spPr>
        <p:txBody>
          <a:bodyPr/>
          <a:lstStyle>
            <a:lvl1pPr algn="r"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61999"/>
            <a:ext cx="5486400" cy="39624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i-F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800600"/>
            <a:ext cx="5486400" cy="1143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39346-0499-44D3-A003-7D499BDA62C5}" type="datetime1">
              <a:rPr lang="en-GB" smtClean="0"/>
              <a:pPr>
                <a:defRPr/>
              </a:pPr>
              <a:t>26/07/2010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F3A23-B020-47BD-B745-9B15F29687C2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Title 10"/>
          <p:cNvSpPr>
            <a:spLocks noGrp="1"/>
          </p:cNvSpPr>
          <p:nvPr>
            <p:ph type="title"/>
          </p:nvPr>
        </p:nvSpPr>
        <p:spPr>
          <a:xfrm>
            <a:off x="1907704" y="44624"/>
            <a:ext cx="7236296" cy="620688"/>
          </a:xfrm>
        </p:spPr>
        <p:txBody>
          <a:bodyPr/>
          <a:lstStyle>
            <a:lvl1pPr algn="r"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777BE-8218-4517-A455-21425506D8E9}" type="datetime1">
              <a:rPr lang="en-GB" smtClean="0"/>
              <a:pPr>
                <a:defRPr/>
              </a:pPr>
              <a:t>26/07/2010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ECD5B-A22B-48CD-984D-3F9CE8F53C6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8" name="Title 10"/>
          <p:cNvSpPr>
            <a:spLocks noGrp="1"/>
          </p:cNvSpPr>
          <p:nvPr>
            <p:ph type="title"/>
          </p:nvPr>
        </p:nvSpPr>
        <p:spPr>
          <a:xfrm>
            <a:off x="1907704" y="44624"/>
            <a:ext cx="7236296" cy="620688"/>
          </a:xfrm>
        </p:spPr>
        <p:txBody>
          <a:bodyPr/>
          <a:lstStyle>
            <a:lvl1pPr algn="r"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FFA55-AF46-4CC8-8884-A9ED2CF6187C}" type="datetime1">
              <a:rPr lang="en-GB" smtClean="0"/>
              <a:pPr>
                <a:defRPr/>
              </a:pPr>
              <a:t>26/07/2010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9FE59-AA9C-48B2-8E0E-7991AFCEBAFA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6864" cy="1374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979712" y="3645024"/>
            <a:ext cx="51054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EGI-Inspire slide template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0" y="609600"/>
            <a:ext cx="9144000" cy="76200"/>
          </a:xfrm>
          <a:prstGeom prst="rect">
            <a:avLst/>
          </a:prstGeom>
          <a:solidFill>
            <a:srgbClr val="36417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fi-FI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600200" y="0"/>
            <a:ext cx="7543800" cy="609600"/>
          </a:xfrm>
          <a:prstGeom prst="rect">
            <a:avLst/>
          </a:prstGeom>
          <a:solidFill>
            <a:srgbClr val="36417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50000"/>
              </a:spcBef>
              <a:defRPr/>
            </a:pP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1030" name="Picture 5" descr="curv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295400" y="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8" descr="EGI-logo_small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52400" y="76200"/>
            <a:ext cx="9906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solidFill>
            <a:srgbClr val="36417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fi-FI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80288" y="6550025"/>
            <a:ext cx="1447800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dirty="0">
                <a:solidFill>
                  <a:schemeClr val="bg1"/>
                </a:solidFill>
              </a:rPr>
              <a:t>www.egi.eu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6488113"/>
            <a:ext cx="228600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EGI-</a:t>
            </a:r>
            <a:r>
              <a:rPr lang="en-US" sz="1400" b="1" dirty="0" err="1" smtClean="0">
                <a:solidFill>
                  <a:schemeClr val="bg1"/>
                </a:solidFill>
              </a:rPr>
              <a:t>InSPIRE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smtClean="0">
                <a:solidFill>
                  <a:schemeClr val="bg1"/>
                </a:solidFill>
              </a:rPr>
              <a:t>RI-261323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37288"/>
            <a:ext cx="21240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D75E102-23EB-43E5-A39B-D2916492B032}" type="datetime1">
              <a:rPr lang="en-GB" smtClean="0"/>
              <a:pPr>
                <a:defRPr/>
              </a:pPr>
              <a:t>26/07/2010</a:t>
            </a:fld>
            <a:endParaRPr lang="en-US" dirty="0"/>
          </a:p>
        </p:txBody>
      </p:sp>
      <p:sp>
        <p:nvSpPr>
          <p:cNvPr id="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87675" y="6237288"/>
            <a:ext cx="289560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010400" y="62372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5A01DC9-24C8-4BFB-BC5C-F669183413B4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7" r:id="rId3"/>
    <p:sldLayoutId id="2147483696" r:id="rId4"/>
    <p:sldLayoutId id="2147483697" r:id="rId5"/>
    <p:sldLayoutId id="2147483698" r:id="rId6"/>
    <p:sldLayoutId id="2147483689" r:id="rId7"/>
    <p:sldLayoutId id="2147483686" r:id="rId8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aseline="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ailman.egi.eu/mailman/listinfo/tool-admin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SA1.4 Infrastructure for Grid Management Overview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Emir </a:t>
            </a:r>
            <a:r>
              <a:rPr lang="en-GB" dirty="0" err="1" smtClean="0"/>
              <a:t>Imamagic</a:t>
            </a:r>
            <a:endParaRPr lang="en-GB" dirty="0" smtClean="0"/>
          </a:p>
          <a:p>
            <a:r>
              <a:rPr lang="en-GB" dirty="0" smtClean="0"/>
              <a:t>University Computing Centre (SRCE)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BB9728BA-A054-438F-8044-CB19AAA4DB45}" type="slidenum">
              <a:rPr lang="fi-FI" smtClean="0"/>
              <a:pPr>
                <a:defRPr/>
              </a:pPr>
              <a:t>1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 between operational tool administrators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r>
              <a:rPr lang="en-US" dirty="0" smtClean="0">
                <a:ea typeface="ＭＳ Ｐゴシック" pitchFamily="34" charset="-128"/>
              </a:rPr>
              <a:t>obsoletes regional-nagios-admins@cern.ch</a:t>
            </a:r>
          </a:p>
          <a:p>
            <a:r>
              <a:rPr lang="en-US" dirty="0" smtClean="0">
                <a:ea typeface="ＭＳ Ｐゴシック" pitchFamily="34" charset="-128"/>
              </a:rPr>
              <a:t>Mailing list set up 20</a:t>
            </a:r>
            <a:r>
              <a:rPr lang="en-US" baseline="30000" dirty="0" smtClean="0">
                <a:ea typeface="ＭＳ Ｐゴシック" pitchFamily="34" charset="-128"/>
              </a:rPr>
              <a:t>th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July </a:t>
            </a:r>
            <a:r>
              <a:rPr lang="en-US" dirty="0" smtClean="0">
                <a:ea typeface="ＭＳ Ｐゴシック" pitchFamily="34" charset="-128"/>
              </a:rPr>
              <a:t>2010</a:t>
            </a:r>
          </a:p>
          <a:p>
            <a:pPr lvl="1"/>
            <a:r>
              <a:rPr lang="en-US" b="1" dirty="0" smtClean="0">
                <a:ea typeface="ＭＳ Ｐゴシック" pitchFamily="34" charset="-128"/>
              </a:rPr>
              <a:t>tool-admins@mailman.egi.eu</a:t>
            </a:r>
          </a:p>
          <a:p>
            <a:r>
              <a:rPr lang="en-US" dirty="0" smtClean="0">
                <a:ea typeface="ＭＳ Ｐゴシック" pitchFamily="34" charset="-128"/>
              </a:rPr>
              <a:t>Currently has 41 members</a:t>
            </a:r>
          </a:p>
          <a:p>
            <a:r>
              <a:rPr lang="en-US" dirty="0" smtClean="0">
                <a:ea typeface="ＭＳ Ｐゴシック" pitchFamily="34" charset="-128"/>
              </a:rPr>
              <a:t>Registration page</a:t>
            </a:r>
          </a:p>
          <a:p>
            <a:pPr lvl="1"/>
            <a:r>
              <a:rPr lang="hr-HR" dirty="0" smtClean="0">
                <a:hlinkClick r:id="rId2"/>
              </a:rPr>
              <a:t>https://mailman.egi.eu/mailman/listinfo/tool-admins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Operational Tools Mailing List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233C4-9C56-4485-9F16-D5910AD38D23}" type="slidenum">
              <a:rPr lang="fi-FI" smtClean="0"/>
              <a:pPr>
                <a:defRPr/>
              </a:pPr>
              <a:t>2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ea typeface="ＭＳ Ｐゴシック" pitchFamily="34" charset="-128"/>
              </a:rPr>
              <a:t>Nagios</a:t>
            </a:r>
            <a:r>
              <a:rPr lang="en-US" dirty="0" smtClean="0">
                <a:ea typeface="ＭＳ Ｐゴシック" pitchFamily="34" charset="-128"/>
              </a:rPr>
              <a:t> box @ CERN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https://ops-monitor.cern.ch/nagios</a:t>
            </a:r>
          </a:p>
          <a:p>
            <a:r>
              <a:rPr lang="en-US" dirty="0" smtClean="0">
                <a:ea typeface="ＭＳ Ｐゴシック" pitchFamily="34" charset="-128"/>
              </a:rPr>
              <a:t>Currently monitors </a:t>
            </a:r>
            <a:r>
              <a:rPr lang="en-US" dirty="0" err="1" smtClean="0">
                <a:ea typeface="ＭＳ Ｐゴシック" pitchFamily="34" charset="-128"/>
              </a:rPr>
              <a:t>ActiveMQ</a:t>
            </a:r>
            <a:r>
              <a:rPr lang="en-US" dirty="0" smtClean="0">
                <a:ea typeface="ＭＳ Ｐゴシック" pitchFamily="34" charset="-128"/>
              </a:rPr>
              <a:t> &amp; </a:t>
            </a:r>
            <a:r>
              <a:rPr lang="en-US" dirty="0" err="1" smtClean="0">
                <a:ea typeface="ＭＳ Ｐゴシック" pitchFamily="34" charset="-128"/>
              </a:rPr>
              <a:t>Nagios</a:t>
            </a:r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RT tickets for probes for other tools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top level https://rt.egi.eu/rt/Ticket/Display.html?id=79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ticket per tool https://rt.egi.eu/rt/Ticket/Display.html?id=192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…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https://rt.egi.eu/rt/Ticket/Display.html?id=197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Tools Monitoring and Availability Calculation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233C4-9C56-4485-9F16-D5910AD38D23}" type="slidenum">
              <a:rPr lang="fi-FI" smtClean="0"/>
              <a:pPr>
                <a:defRPr/>
              </a:pPr>
              <a:t>3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Migration from gridops.org to egi.eu</a:t>
            </a:r>
          </a:p>
          <a:p>
            <a:r>
              <a:rPr lang="en-US" dirty="0" smtClean="0"/>
              <a:t>Status of gridops.org</a:t>
            </a:r>
          </a:p>
          <a:p>
            <a:pPr lvl="1"/>
            <a:r>
              <a:rPr lang="en-US" dirty="0" smtClean="0"/>
              <a:t>total 9 entries</a:t>
            </a:r>
          </a:p>
          <a:p>
            <a:pPr lvl="1"/>
            <a:r>
              <a:rPr lang="en-US" dirty="0" smtClean="0"/>
              <a:t>3 ready for removal (</a:t>
            </a:r>
            <a:r>
              <a:rPr lang="en-US" dirty="0" err="1" smtClean="0"/>
              <a:t>Gstat</a:t>
            </a:r>
            <a:r>
              <a:rPr lang="en-US" dirty="0" smtClean="0"/>
              <a:t>, SAM)</a:t>
            </a:r>
          </a:p>
          <a:p>
            <a:pPr lvl="1"/>
            <a:r>
              <a:rPr lang="en-US" dirty="0" smtClean="0"/>
              <a:t>2 removal by the end of the year (CIC portal)</a:t>
            </a:r>
          </a:p>
          <a:p>
            <a:pPr lvl="1"/>
            <a:r>
              <a:rPr lang="en-US" dirty="0" smtClean="0"/>
              <a:t>2 require further actions: load balancing, client URL change (GOCDB)</a:t>
            </a:r>
          </a:p>
          <a:p>
            <a:pPr lvl="1"/>
            <a:r>
              <a:rPr lang="en-US" dirty="0" smtClean="0"/>
              <a:t>2 unknown: waiting for reply (ENOC)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Migration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233C4-9C56-4485-9F16-D5910AD38D23}" type="slidenum">
              <a:rPr lang="fi-FI" smtClean="0"/>
              <a:pPr>
                <a:defRPr/>
              </a:pPr>
              <a:t>4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Status of egi.eu</a:t>
            </a:r>
          </a:p>
          <a:p>
            <a:pPr lvl="1"/>
            <a:r>
              <a:rPr lang="en-US" dirty="0" smtClean="0"/>
              <a:t>5 entries to be added (</a:t>
            </a:r>
            <a:r>
              <a:rPr lang="en-US" dirty="0" err="1" smtClean="0"/>
              <a:t>Gstat</a:t>
            </a:r>
            <a:r>
              <a:rPr lang="en-US" dirty="0" smtClean="0"/>
              <a:t>, GOCDB, Operational Portal, SAM/</a:t>
            </a:r>
            <a:r>
              <a:rPr lang="en-US" dirty="0" err="1" smtClean="0"/>
              <a:t>Nagios</a:t>
            </a:r>
            <a:r>
              <a:rPr lang="en-US" dirty="0" smtClean="0"/>
              <a:t>)</a:t>
            </a:r>
          </a:p>
          <a:p>
            <a:r>
              <a:rPr lang="en-US" dirty="0" smtClean="0"/>
              <a:t>RT </a:t>
            </a:r>
            <a:r>
              <a:rPr lang="en-US" dirty="0" smtClean="0"/>
              <a:t>ticket</a:t>
            </a:r>
          </a:p>
          <a:p>
            <a:pPr lvl="1"/>
            <a:r>
              <a:rPr lang="hr-HR" dirty="0" smtClean="0"/>
              <a:t>https://rt.egi.eu/rt/Ticket/Display.html?id=187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Migration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233C4-9C56-4485-9F16-D5910AD38D23}" type="slidenum">
              <a:rPr lang="fi-FI" smtClean="0"/>
              <a:pPr>
                <a:defRPr/>
              </a:pPr>
              <a:t>5</a:t>
            </a:fld>
            <a:endParaRPr lang="fi-F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RT </a:t>
            </a:r>
            <a:r>
              <a:rPr lang="en-US" dirty="0" smtClean="0"/>
              <a:t>ticket</a:t>
            </a:r>
          </a:p>
          <a:p>
            <a:pPr lvl="1"/>
            <a:r>
              <a:rPr lang="en-US" dirty="0" smtClean="0"/>
              <a:t>https://rt.egi.eu/rt/Ticket/Display.html?id=188</a:t>
            </a:r>
            <a:endParaRPr lang="en-US" dirty="0" smtClean="0"/>
          </a:p>
          <a:p>
            <a:pPr lvl="1"/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Failover Configuration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233C4-9C56-4485-9F16-D5910AD38D23}" type="slidenum">
              <a:rPr lang="fi-FI" smtClean="0"/>
              <a:pPr>
                <a:defRPr/>
              </a:pPr>
              <a:t>6</a:t>
            </a:fld>
            <a:endParaRPr lang="fi-F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Deployed</a:t>
            </a:r>
          </a:p>
          <a:p>
            <a:pPr lvl="1"/>
            <a:r>
              <a:rPr lang="en-US" dirty="0" smtClean="0"/>
              <a:t>9 NGI instances: Belarus, Czech, France, Greece, Hungary, Serbia, Slovakia, Slovenia, Poland</a:t>
            </a:r>
          </a:p>
          <a:p>
            <a:pPr lvl="1"/>
            <a:r>
              <a:rPr lang="en-US" dirty="0" smtClean="0"/>
              <a:t>8 ROC instances (29 EGI countries): </a:t>
            </a:r>
            <a:r>
              <a:rPr lang="en-US" dirty="0" err="1" smtClean="0"/>
              <a:t>CentralEurope</a:t>
            </a:r>
            <a:r>
              <a:rPr lang="en-US" dirty="0" smtClean="0"/>
              <a:t>, </a:t>
            </a:r>
            <a:r>
              <a:rPr lang="en-US" dirty="0" err="1" smtClean="0"/>
              <a:t>GermanySwitzerland</a:t>
            </a:r>
            <a:r>
              <a:rPr lang="en-US" dirty="0" smtClean="0"/>
              <a:t>, IGALC, Italy, LA, </a:t>
            </a:r>
            <a:r>
              <a:rPr lang="en-US" dirty="0" err="1" smtClean="0"/>
              <a:t>NorthernEurope</a:t>
            </a:r>
            <a:r>
              <a:rPr lang="en-US" dirty="0" smtClean="0"/>
              <a:t>,  </a:t>
            </a:r>
            <a:r>
              <a:rPr lang="en-US" dirty="0" err="1" smtClean="0"/>
              <a:t>SouthEasternEurope</a:t>
            </a:r>
            <a:r>
              <a:rPr lang="en-US" dirty="0" smtClean="0"/>
              <a:t>, UKI</a:t>
            </a:r>
          </a:p>
          <a:p>
            <a:pPr lvl="1"/>
            <a:r>
              <a:rPr lang="en-US" dirty="0" smtClean="0"/>
              <a:t>5 project instances: </a:t>
            </a:r>
            <a:r>
              <a:rPr lang="hr-HR" dirty="0" err="1" smtClean="0"/>
              <a:t>AsiaPacific</a:t>
            </a:r>
            <a:r>
              <a:rPr lang="en-US" dirty="0" smtClean="0"/>
              <a:t>, </a:t>
            </a:r>
            <a:r>
              <a:rPr lang="hr-HR" dirty="0" smtClean="0"/>
              <a:t>CERN</a:t>
            </a:r>
            <a:r>
              <a:rPr lang="en-US" dirty="0" smtClean="0"/>
              <a:t>, </a:t>
            </a:r>
            <a:r>
              <a:rPr lang="hr-HR" dirty="0" smtClean="0"/>
              <a:t>Canada</a:t>
            </a:r>
            <a:r>
              <a:rPr lang="en-US" dirty="0" smtClean="0"/>
              <a:t>, </a:t>
            </a:r>
            <a:r>
              <a:rPr lang="hr-HR" dirty="0" smtClean="0"/>
              <a:t>Russia</a:t>
            </a:r>
            <a:r>
              <a:rPr lang="en-US" dirty="0" smtClean="0"/>
              <a:t>, </a:t>
            </a:r>
            <a:r>
              <a:rPr lang="hr-HR" dirty="0" err="1" smtClean="0"/>
              <a:t>SouthWesternEurope</a:t>
            </a:r>
            <a:endParaRPr lang="hr-HR" dirty="0" smtClean="0"/>
          </a:p>
          <a:p>
            <a:pPr lvl="1"/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SAM/</a:t>
            </a:r>
            <a:r>
              <a:rPr lang="en-US" dirty="0" err="1" smtClean="0"/>
              <a:t>Nagios</a:t>
            </a:r>
            <a:r>
              <a:rPr lang="en-US" dirty="0" smtClean="0"/>
              <a:t> Deployment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233C4-9C56-4485-9F16-D5910AD38D23}" type="slidenum">
              <a:rPr lang="fi-FI" smtClean="0"/>
              <a:pPr>
                <a:defRPr/>
              </a:pPr>
              <a:t>7</a:t>
            </a:fld>
            <a:endParaRPr lang="fi-F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progress</a:t>
            </a:r>
          </a:p>
          <a:p>
            <a:pPr lvl="1"/>
            <a:r>
              <a:rPr lang="en-US" dirty="0" smtClean="0"/>
              <a:t>7 NGIs (15 EGI countries): Canada, Croatia, Germany, IBERGRID (2), NDGF (8), NGI_NL (2), Turkey</a:t>
            </a:r>
          </a:p>
          <a:p>
            <a:pPr lvl="1"/>
            <a:r>
              <a:rPr lang="en-US" dirty="0" smtClean="0"/>
              <a:t>ROCs: Asia Pacific</a:t>
            </a:r>
          </a:p>
          <a:p>
            <a:r>
              <a:rPr lang="en-US" smtClean="0"/>
              <a:t>To clarify plans</a:t>
            </a:r>
            <a:endParaRPr lang="en-US" dirty="0" smtClean="0"/>
          </a:p>
          <a:p>
            <a:pPr lvl="1"/>
            <a:r>
              <a:rPr lang="en-US" dirty="0" smtClean="0"/>
              <a:t>16 EGI countries</a:t>
            </a:r>
          </a:p>
          <a:p>
            <a:r>
              <a:rPr lang="en-US" dirty="0" smtClean="0"/>
              <a:t>No response</a:t>
            </a:r>
          </a:p>
          <a:p>
            <a:pPr lvl="1"/>
            <a:r>
              <a:rPr lang="en-US" dirty="0" smtClean="0"/>
              <a:t>Russia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SAM/</a:t>
            </a:r>
            <a:r>
              <a:rPr lang="en-US" dirty="0" err="1" smtClean="0"/>
              <a:t>Nagios</a:t>
            </a:r>
            <a:r>
              <a:rPr lang="en-US" dirty="0" smtClean="0"/>
              <a:t> Deployment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233C4-9C56-4485-9F16-D5910AD38D23}" type="slidenum">
              <a:rPr lang="fi-FI" smtClean="0"/>
              <a:pPr>
                <a:defRPr/>
              </a:pPr>
              <a:t>8</a:t>
            </a:fld>
            <a:endParaRPr lang="fi-FI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Operation Portal</a:t>
            </a:r>
          </a:p>
          <a:p>
            <a:r>
              <a:rPr lang="en-GB" dirty="0" smtClean="0"/>
              <a:t>GOCDB</a:t>
            </a:r>
          </a:p>
          <a:p>
            <a:r>
              <a:rPr lang="en-US" dirty="0" smtClean="0"/>
              <a:t>EGI Helpdesk (GGUS)</a:t>
            </a:r>
          </a:p>
          <a:p>
            <a:r>
              <a:rPr lang="en-US" dirty="0" smtClean="0"/>
              <a:t>Accounting Repository</a:t>
            </a:r>
          </a:p>
          <a:p>
            <a:r>
              <a:rPr lang="en-US" dirty="0" smtClean="0"/>
              <a:t>Accounting Portal </a:t>
            </a:r>
          </a:p>
          <a:p>
            <a:r>
              <a:rPr lang="en-US" dirty="0" smtClean="0"/>
              <a:t>Service Availability Monitor</a:t>
            </a:r>
          </a:p>
          <a:p>
            <a:r>
              <a:rPr lang="en-US" dirty="0" smtClean="0"/>
              <a:t>Metrics Portal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Tools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233C4-9C56-4485-9F16-D5910AD38D23}" type="slidenum">
              <a:rPr lang="fi-FI" smtClean="0"/>
              <a:pPr>
                <a:defRPr/>
              </a:pPr>
              <a:t>9</a:t>
            </a:fld>
            <a:endParaRPr lang="fi-FI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EGI-InSPIRE-slide-template_v3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EGI-InSPIRE-slide-template_v3</Template>
  <TotalTime>320</TotalTime>
  <Words>298</Words>
  <Application>Microsoft Office PowerPoint</Application>
  <PresentationFormat>On-screen Show (4:3)</PresentationFormat>
  <Paragraphs>64</Paragraphs>
  <Slides>9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EGI-InSPIRE-slide-template_v3</vt:lpstr>
      <vt:lpstr>SA1.4 Infrastructure for Grid Management Overview</vt:lpstr>
      <vt:lpstr>Operational Tools Mailing List</vt:lpstr>
      <vt:lpstr>Tools Monitoring and Availability Calculation</vt:lpstr>
      <vt:lpstr>Domain Migration</vt:lpstr>
      <vt:lpstr>Domain Migration</vt:lpstr>
      <vt:lpstr>Tools Failover Configuration</vt:lpstr>
      <vt:lpstr>SAM/Nagios Deployment</vt:lpstr>
      <vt:lpstr>SAM/Nagios Deployment</vt:lpstr>
      <vt:lpstr>Operational Tools</vt:lpstr>
    </vt:vector>
  </TitlesOfParts>
  <Company>Srce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SA1.4 Overview</dc:title>
  <dc:creator>Emir Imamagic</dc:creator>
  <cp:lastModifiedBy>Emir Imamagic</cp:lastModifiedBy>
  <cp:revision>38</cp:revision>
  <dcterms:created xsi:type="dcterms:W3CDTF">2010-07-12T10:25:41Z</dcterms:created>
  <dcterms:modified xsi:type="dcterms:W3CDTF">2010-07-26T12:45:38Z</dcterms:modified>
</cp:coreProperties>
</file>