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7"/>
  </p:notesMasterIdLst>
  <p:sldIdLst>
    <p:sldId id="259" r:id="rId3"/>
    <p:sldId id="277" r:id="rId4"/>
    <p:sldId id="256" r:id="rId5"/>
    <p:sldId id="270" r:id="rId6"/>
    <p:sldId id="257" r:id="rId7"/>
    <p:sldId id="271" r:id="rId8"/>
    <p:sldId id="269" r:id="rId9"/>
    <p:sldId id="272" r:id="rId10"/>
    <p:sldId id="258" r:id="rId11"/>
    <p:sldId id="282" r:id="rId12"/>
    <p:sldId id="275" r:id="rId13"/>
    <p:sldId id="273" r:id="rId14"/>
    <p:sldId id="265" r:id="rId15"/>
    <p:sldId id="2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FFFF"/>
    <a:srgbClr val="008000"/>
    <a:srgbClr val="FF9966"/>
    <a:srgbClr val="FF9900"/>
    <a:srgbClr val="5689CA"/>
    <a:srgbClr val="BAD5FB"/>
    <a:srgbClr val="FFFF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76" autoAdjust="0"/>
  </p:normalViewPr>
  <p:slideViewPr>
    <p:cSldViewPr>
      <p:cViewPr>
        <p:scale>
          <a:sx n="100" d="100"/>
          <a:sy n="100" d="100"/>
        </p:scale>
        <p:origin x="-114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BF7DFE46-C06D-4B5F-A5E6-6A4ABD995803}" type="datetimeFigureOut">
              <a:rPr lang="en-US"/>
              <a:pPr>
                <a:defRPr/>
              </a:pPr>
              <a:t>1/16/2012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D07B6826-7E2B-4156-94EB-5D308C000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6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D801D0-992C-4BD2-91FF-007CFC1BB0CC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D801D0-992C-4BD2-91FF-007CFC1BB0CC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8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9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2E15F-6120-46D1-99C0-3C1B5FD5B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9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9FF1-00CD-4479-ADC5-4976D9B9A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26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9BDF-7087-47D6-BE35-89E67E2C7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DC99-509D-4929-A7C1-8F4448814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0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518C-14B3-4C8C-9EEF-3E078F731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D940-A508-486E-B8FA-736912B30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4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A090-D787-4930-B010-AA445E8E7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4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70F4-6D04-495C-AFBB-5A9D41362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3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A46F-05FF-4F3C-8A17-8E6DF720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264D-DD6C-4B4D-9AC3-29A48FC0E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2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911F-B53B-4089-BBA7-57DD1A3EA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9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16/01/2012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0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16/01/2012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7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16/01/2012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3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16/01/2012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16/01/2012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0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16/01/2012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3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CA23-97F0-4CE9-9710-AB51948C8F9F}" type="datetimeFigureOut">
              <a:rPr lang="en-GB" smtClean="0"/>
              <a:t>16/01/2012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E35A9D7-83F3-47DB-8A49-AD45FB924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E-</a:t>
            </a:r>
            <a:r>
              <a:rPr lang="en-US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ScienceTalk</a:t>
            </a:r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 PMB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E-</a:t>
            </a:r>
            <a:r>
              <a:rPr lang="en-US" dirty="0" err="1" smtClean="0">
                <a:ea typeface="ＭＳ Ｐゴシック" pitchFamily="34" charset="-128"/>
              </a:rPr>
              <a:t>ScienceTalk</a:t>
            </a:r>
            <a:r>
              <a:rPr lang="en-US" dirty="0" smtClean="0">
                <a:ea typeface="ＭＳ Ｐゴシック" pitchFamily="34" charset="-128"/>
              </a:rPr>
              <a:t> PMB Meeting 6</a:t>
            </a:r>
          </a:p>
          <a:p>
            <a:pPr marL="0" indent="0" algn="ctr" eaLnBrk="1" hangingPunct="1">
              <a:buNone/>
            </a:pPr>
            <a:r>
              <a:rPr lang="en-US" i="1" dirty="0" smtClean="0">
                <a:ea typeface="ＭＳ Ｐゴシック" pitchFamily="34" charset="-128"/>
              </a:rPr>
              <a:t>17 </a:t>
            </a:r>
            <a:r>
              <a:rPr lang="en-US" i="1" dirty="0" smtClean="0">
                <a:ea typeface="ＭＳ Ｐゴシック" pitchFamily="34" charset="-128"/>
              </a:rPr>
              <a:t>January 2012</a:t>
            </a:r>
            <a:endParaRPr lang="en-US" i="1" dirty="0" smtClean="0">
              <a:ea typeface="ＭＳ Ｐゴシック" pitchFamily="34" charset="-128"/>
            </a:endParaRPr>
          </a:p>
          <a:p>
            <a:pPr marL="0" indent="0" algn="ctr" eaLnBrk="1" hangingPunct="1">
              <a:buNone/>
            </a:pPr>
            <a:r>
              <a:rPr lang="en-US" i="1" dirty="0" err="1" smtClean="0">
                <a:ea typeface="ＭＳ Ｐゴシック" pitchFamily="34" charset="-128"/>
              </a:rPr>
              <a:t>Telcon</a:t>
            </a:r>
            <a:endParaRPr lang="en-US" i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Project Issues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1362075"/>
            <a:ext cx="8915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6600"/>
                </a:solidFill>
              </a:rPr>
              <a:t>WP1-WP4</a:t>
            </a:r>
            <a:endParaRPr lang="en-US" sz="1800" b="1" dirty="0">
              <a:solidFill>
                <a:srgbClr val="FF66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Ensure a good balance of information and contributions from collaborating projects for e-</a:t>
            </a:r>
            <a:r>
              <a:rPr lang="en-US" sz="2000" dirty="0" err="1" smtClean="0">
                <a:solidFill>
                  <a:schemeClr val="tx1"/>
                </a:solidFill>
              </a:rPr>
              <a:t>ScienceBriefings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 smtClean="0">
                <a:solidFill>
                  <a:schemeClr val="tx1"/>
                </a:solidFill>
              </a:rPr>
              <a:t> Adding Russian, Chinese </a:t>
            </a:r>
            <a:r>
              <a:rPr lang="en-US" sz="2000" dirty="0" err="1" smtClean="0">
                <a:solidFill>
                  <a:schemeClr val="tx1"/>
                </a:solidFill>
              </a:rPr>
              <a:t>etc</a:t>
            </a:r>
            <a:r>
              <a:rPr lang="en-US" sz="2000" dirty="0" smtClean="0">
                <a:solidFill>
                  <a:schemeClr val="tx1"/>
                </a:solidFill>
              </a:rPr>
              <a:t> to the </a:t>
            </a:r>
            <a:r>
              <a:rPr lang="en-US" sz="2000" dirty="0" err="1" smtClean="0">
                <a:solidFill>
                  <a:schemeClr val="tx1"/>
                </a:solidFill>
              </a:rPr>
              <a:t>GridCafé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 smtClean="0">
                <a:solidFill>
                  <a:schemeClr val="tx1"/>
                </a:solidFill>
              </a:rPr>
              <a:t> Consultation processes with the </a:t>
            </a:r>
            <a:r>
              <a:rPr lang="en-US" sz="2000" dirty="0" err="1" smtClean="0">
                <a:solidFill>
                  <a:schemeClr val="tx1"/>
                </a:solidFill>
              </a:rPr>
              <a:t>iSGTW</a:t>
            </a:r>
            <a:r>
              <a:rPr lang="en-US" sz="2000" dirty="0" smtClean="0">
                <a:solidFill>
                  <a:schemeClr val="tx1"/>
                </a:solidFill>
              </a:rPr>
              <a:t> Advisory Board and unresponsiveness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Lack of sites for </a:t>
            </a:r>
            <a:r>
              <a:rPr lang="en-US" sz="2000" dirty="0" err="1" smtClean="0">
                <a:solidFill>
                  <a:schemeClr val="tx1"/>
                </a:solidFill>
              </a:rPr>
              <a:t>GridGuide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New name for </a:t>
            </a:r>
            <a:r>
              <a:rPr lang="en-US" sz="2000" dirty="0" err="1" smtClean="0">
                <a:solidFill>
                  <a:schemeClr val="tx1"/>
                </a:solidFill>
              </a:rPr>
              <a:t>iSGTW</a:t>
            </a:r>
            <a:r>
              <a:rPr lang="en-US" sz="2000" dirty="0" smtClean="0">
                <a:solidFill>
                  <a:schemeClr val="tx1"/>
                </a:solidFill>
              </a:rPr>
              <a:t> and development costs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 smtClean="0">
                <a:solidFill>
                  <a:schemeClr val="tx1"/>
                </a:solidFill>
              </a:rPr>
              <a:t> High travel costs for all WPs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Protection of current and future e-</a:t>
            </a:r>
            <a:r>
              <a:rPr lang="en-US" sz="2000" dirty="0" err="1" smtClean="0">
                <a:solidFill>
                  <a:schemeClr val="tx1"/>
                </a:solidFill>
              </a:rPr>
              <a:t>ScienceTalk</a:t>
            </a:r>
            <a:r>
              <a:rPr lang="en-US" sz="2000" dirty="0" smtClean="0">
                <a:solidFill>
                  <a:schemeClr val="tx1"/>
                </a:solidFill>
              </a:rPr>
              <a:t> product names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iSGTW</a:t>
            </a:r>
            <a:r>
              <a:rPr lang="en-US" sz="2000" dirty="0" smtClean="0">
                <a:solidFill>
                  <a:schemeClr val="tx1"/>
                </a:solidFill>
              </a:rPr>
              <a:t> subscriber numbers may not reach the milestone</a:t>
            </a:r>
          </a:p>
        </p:txBody>
      </p:sp>
    </p:spTree>
    <p:extLst>
      <p:ext uri="{BB962C8B-B14F-4D97-AF65-F5344CB8AC3E}">
        <p14:creationId xmlns:p14="http://schemas.microsoft.com/office/powerpoint/2010/main" val="15811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Y1 Effort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1371599"/>
            <a:ext cx="533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6600"/>
                </a:solidFill>
              </a:rPr>
              <a:t>Overall effort achieved in </a:t>
            </a:r>
            <a:r>
              <a:rPr lang="en-GB" sz="1400" b="1" dirty="0" smtClean="0">
                <a:solidFill>
                  <a:srgbClr val="FF6600"/>
                </a:solidFill>
              </a:rPr>
              <a:t>Q5 in PMs: per work package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33600" y="3821011"/>
            <a:ext cx="4676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6600"/>
                </a:solidFill>
              </a:rPr>
              <a:t>Overall effort achieved in </a:t>
            </a:r>
            <a:r>
              <a:rPr lang="en-GB" sz="1400" b="1" dirty="0" smtClean="0">
                <a:solidFill>
                  <a:srgbClr val="FF6600"/>
                </a:solidFill>
              </a:rPr>
              <a:t>Q5 </a:t>
            </a:r>
            <a:r>
              <a:rPr lang="en-GB" sz="1400" b="1" dirty="0">
                <a:solidFill>
                  <a:srgbClr val="FF6600"/>
                </a:solidFill>
              </a:rPr>
              <a:t>in </a:t>
            </a:r>
            <a:r>
              <a:rPr lang="en-GB" sz="1400" b="1" dirty="0" smtClean="0">
                <a:solidFill>
                  <a:srgbClr val="FF6600"/>
                </a:solidFill>
              </a:rPr>
              <a:t>PMs: per partner</a:t>
            </a:r>
            <a:endParaRPr lang="en-US" sz="1400" b="1" dirty="0">
              <a:solidFill>
                <a:srgbClr val="FF66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33536"/>
              </p:ext>
            </p:extLst>
          </p:nvPr>
        </p:nvGraphicFramePr>
        <p:xfrm>
          <a:off x="717953" y="1905000"/>
          <a:ext cx="7508068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406"/>
                <a:gridCol w="866594"/>
                <a:gridCol w="962688"/>
                <a:gridCol w="962688"/>
                <a:gridCol w="919423"/>
                <a:gridCol w="919423"/>
                <a:gridCol w="919423"/>
                <a:gridCol w="919423"/>
              </a:tblGrid>
              <a:tr h="1488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Workpackage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6.25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Linear Plan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Q5 % </a:t>
                      </a:r>
                      <a:r>
                        <a:rPr lang="en-GB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achieved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WP1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46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 smtClean="0">
                          <a:effectLst/>
                          <a:latin typeface="+mn-lt"/>
                        </a:rPr>
                        <a:t>WP2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+mn-lt"/>
                        </a:rPr>
                        <a:t>64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>
                          <a:effectLst/>
                          <a:latin typeface="+mn-lt"/>
                        </a:rPr>
                        <a:t>WP3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+mn-lt"/>
                        </a:rPr>
                        <a:t>52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>
                          <a:effectLst/>
                          <a:latin typeface="+mn-lt"/>
                        </a:rPr>
                        <a:t>WP4-M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+mn-lt"/>
                        </a:rPr>
                        <a:t>17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 smtClean="0">
                          <a:effectLst/>
                          <a:latin typeface="+mn-lt"/>
                        </a:rPr>
                        <a:t>WP2-UNF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+mn-lt"/>
                        </a:rPr>
                        <a:t>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smtClean="0">
                          <a:effectLst/>
                          <a:latin typeface="+mn-lt"/>
                        </a:rPr>
                        <a:t>WP4-UNF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+mn-lt"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Total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u="none" strike="noStrike">
                          <a:effectLst/>
                          <a:latin typeface="+mn-lt"/>
                        </a:rPr>
                        <a:t>192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97878"/>
              </p:ext>
            </p:extLst>
          </p:nvPr>
        </p:nvGraphicFramePr>
        <p:xfrm>
          <a:off x="762000" y="4343400"/>
          <a:ext cx="7553608" cy="1529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1"/>
                <a:gridCol w="838200"/>
                <a:gridCol w="914400"/>
                <a:gridCol w="1066800"/>
                <a:gridCol w="914400"/>
                <a:gridCol w="838200"/>
                <a:gridCol w="909237"/>
                <a:gridCol w="1005570"/>
              </a:tblGrid>
              <a:tr h="1488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Partner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r>
                        <a:rPr lang="en-GB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plan (PM)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Linear Plan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Q5 % </a:t>
                      </a:r>
                      <a:r>
                        <a:rPr lang="en-GB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achieved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CERN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APO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QMUL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IMPERIAL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EGI.eu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Total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1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r>
              <a:rPr lang="en-GB" sz="3600" b="1" dirty="0" smtClean="0"/>
              <a:t>Estimated expenditure </a:t>
            </a:r>
            <a:r>
              <a:rPr lang="en-GB" sz="3600" b="1" dirty="0" smtClean="0"/>
              <a:t>Q5</a:t>
            </a:r>
            <a:endParaRPr lang="en-GB" sz="36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76400" y="1555549"/>
            <a:ext cx="609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6600"/>
                </a:solidFill>
              </a:rPr>
              <a:t>Estimated </a:t>
            </a:r>
            <a:r>
              <a:rPr lang="en-GB" sz="1400" b="1" dirty="0" smtClean="0">
                <a:solidFill>
                  <a:srgbClr val="FF6600"/>
                </a:solidFill>
              </a:rPr>
              <a:t>personnel </a:t>
            </a:r>
            <a:r>
              <a:rPr lang="en-GB" sz="1400" b="1" dirty="0">
                <a:solidFill>
                  <a:srgbClr val="FF6600"/>
                </a:solidFill>
              </a:rPr>
              <a:t>expenditure </a:t>
            </a:r>
            <a:r>
              <a:rPr lang="en-GB" sz="1400" b="1" dirty="0" smtClean="0">
                <a:solidFill>
                  <a:srgbClr val="FF6600"/>
                </a:solidFill>
              </a:rPr>
              <a:t>Q5 (in </a:t>
            </a:r>
            <a:r>
              <a:rPr lang="en-GB" sz="1400" b="1" dirty="0" smtClean="0">
                <a:solidFill>
                  <a:srgbClr val="FF6600"/>
                </a:solidFill>
              </a:rPr>
              <a:t>euros): per  work package</a:t>
            </a:r>
            <a:endParaRPr lang="en-US" sz="1400" b="1" dirty="0">
              <a:solidFill>
                <a:srgbClr val="FF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17831"/>
              </p:ext>
            </p:extLst>
          </p:nvPr>
        </p:nvGraphicFramePr>
        <p:xfrm>
          <a:off x="533400" y="1981200"/>
          <a:ext cx="79248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1"/>
                <a:gridCol w="762000"/>
                <a:gridCol w="990600"/>
                <a:gridCol w="914400"/>
                <a:gridCol w="762000"/>
                <a:gridCol w="914400"/>
                <a:gridCol w="1066800"/>
                <a:gridCol w="990599"/>
              </a:tblGrid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Workpackage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Cumul</a:t>
                      </a: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Direct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Cumul</a:t>
                      </a: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Indirect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Cumul</a:t>
                      </a: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Eligible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Q5 Estimated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WP1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7,942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7,219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6,912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22,073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4,415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26,487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WP2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9,392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7,753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27,574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5,515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33,088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29,504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WP3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9,436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13,783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11,737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34,956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6,991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41,947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37,403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WP4-M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3,484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5,580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4,490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13,554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2,711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16,265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WP2-UNF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n/a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n/a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n/a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WP4-UNF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 smtClean="0">
                          <a:effectLst/>
                          <a:latin typeface="+mn-lt"/>
                        </a:rPr>
                        <a:t>585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 smtClean="0">
                          <a:effectLst/>
                          <a:latin typeface="+mn-lt"/>
                        </a:rPr>
                        <a:t>469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 smtClean="0">
                          <a:effectLst/>
                          <a:latin typeface="+mn-lt"/>
                        </a:rPr>
                        <a:t>705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1m761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Total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31,875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36,444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31,598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6" marR="7086" marT="7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99,917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19,983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119,900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105,027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5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21"/>
          <p:cNvSpPr>
            <a:spLocks noGrp="1" noChangeArrowheads="1"/>
          </p:cNvSpPr>
          <p:nvPr>
            <p:ph type="title"/>
          </p:nvPr>
        </p:nvSpPr>
        <p:spPr>
          <a:xfrm>
            <a:off x="8858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Deliverables and </a:t>
            </a:r>
            <a:b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milestones tracking</a:t>
            </a:r>
          </a:p>
        </p:txBody>
      </p:sp>
      <p:sp>
        <p:nvSpPr>
          <p:cNvPr id="8195" name="Rectangle 6039"/>
          <p:cNvSpPr>
            <a:spLocks noChangeArrowheads="1"/>
          </p:cNvSpPr>
          <p:nvPr/>
        </p:nvSpPr>
        <p:spPr bwMode="auto">
          <a:xfrm>
            <a:off x="457200" y="57150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6040"/>
          <p:cNvSpPr>
            <a:spLocks noChangeArrowheads="1"/>
          </p:cNvSpPr>
          <p:nvPr/>
        </p:nvSpPr>
        <p:spPr bwMode="auto">
          <a:xfrm>
            <a:off x="457200" y="6019800"/>
            <a:ext cx="2286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6041"/>
          <p:cNvSpPr txBox="1">
            <a:spLocks noChangeArrowheads="1"/>
          </p:cNvSpPr>
          <p:nvPr/>
        </p:nvSpPr>
        <p:spPr bwMode="auto">
          <a:xfrm>
            <a:off x="762000" y="5638800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8198" name="Text Box 6042"/>
          <p:cNvSpPr txBox="1">
            <a:spLocks noChangeArrowheads="1"/>
          </p:cNvSpPr>
          <p:nvPr/>
        </p:nvSpPr>
        <p:spPr bwMode="auto">
          <a:xfrm>
            <a:off x="762000" y="59436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In preparation</a:t>
            </a:r>
          </a:p>
        </p:txBody>
      </p:sp>
      <p:sp>
        <p:nvSpPr>
          <p:cNvPr id="8199" name="Rectangle 6043"/>
          <p:cNvSpPr>
            <a:spLocks noChangeArrowheads="1"/>
          </p:cNvSpPr>
          <p:nvPr/>
        </p:nvSpPr>
        <p:spPr bwMode="auto">
          <a:xfrm>
            <a:off x="457200" y="632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6044"/>
          <p:cNvSpPr txBox="1">
            <a:spLocks noChangeArrowheads="1"/>
          </p:cNvSpPr>
          <p:nvPr/>
        </p:nvSpPr>
        <p:spPr bwMode="auto">
          <a:xfrm>
            <a:off x="762000" y="62484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Overdue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76668"/>
              </p:ext>
            </p:extLst>
          </p:nvPr>
        </p:nvGraphicFramePr>
        <p:xfrm>
          <a:off x="152400" y="1328784"/>
          <a:ext cx="8458198" cy="4338591"/>
        </p:xfrm>
        <a:graphic>
          <a:graphicData uri="http://schemas.openxmlformats.org/drawingml/2006/table">
            <a:tbl>
              <a:tblPr/>
              <a:tblGrid>
                <a:gridCol w="1034254"/>
                <a:gridCol w="626819"/>
                <a:gridCol w="626819"/>
                <a:gridCol w="626819"/>
                <a:gridCol w="625929"/>
                <a:gridCol w="590107"/>
                <a:gridCol w="590107"/>
                <a:gridCol w="590107"/>
                <a:gridCol w="590107"/>
                <a:gridCol w="590107"/>
                <a:gridCol w="688458"/>
                <a:gridCol w="688458"/>
                <a:gridCol w="590107"/>
              </a:tblGrid>
              <a:tr h="1752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latin typeface="Times New Roman"/>
                          <a:ea typeface="Times New Roman"/>
                        </a:rPr>
                        <a:t>Months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13</a:t>
                      </a:r>
                      <a:br>
                        <a:rPr lang="en-GB" sz="900" b="1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(Sep</a:t>
                      </a: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14</a:t>
                      </a:r>
                      <a:endParaRPr lang="en-GB" sz="9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(Oct)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15</a:t>
                      </a:r>
                      <a:r>
                        <a:rPr lang="en-GB" sz="9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en-GB" sz="900" b="1" baseline="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(Nov</a:t>
                      </a: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16 </a:t>
                      </a:r>
                      <a:br>
                        <a:rPr lang="en-GB" sz="900" b="1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Dec)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17</a:t>
                      </a:r>
                      <a:endParaRPr lang="en-GB" sz="9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(Jan)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18</a:t>
                      </a:r>
                      <a:r>
                        <a:rPr lang="en-GB" sz="9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en-GB" sz="900" b="1" baseline="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(Feb</a:t>
                      </a: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19</a:t>
                      </a:r>
                      <a:br>
                        <a:rPr lang="en-GB" sz="900" b="1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(Mar)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20</a:t>
                      </a:r>
                      <a:r>
                        <a:rPr lang="en-GB" sz="9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en-GB" sz="900" b="1" baseline="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(Apr</a:t>
                      </a: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21</a:t>
                      </a:r>
                      <a:r>
                        <a:rPr lang="en-GB" sz="9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en-GB" sz="900" b="1" baseline="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(May</a:t>
                      </a: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22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(Jun</a:t>
                      </a: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23 </a:t>
                      </a:r>
                      <a:br>
                        <a:rPr lang="en-GB" sz="900" b="1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Jul)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24</a:t>
                      </a:r>
                      <a:br>
                        <a:rPr lang="en-GB" sz="900" b="1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(Aug)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WP1 Policy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79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T1.1 Policy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D1.2.5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D1.2.6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D1.2.7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D1.2.8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T1.2 Impact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D1.4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Times New Roman"/>
                          <a:ea typeface="Times New Roman"/>
                        </a:rPr>
                        <a:t>T1.3 Events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Times New Roman"/>
                          <a:ea typeface="Times New Roman"/>
                        </a:rPr>
                        <a:t>MS2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atin typeface="Times New Roman"/>
                          <a:ea typeface="Times New Roman"/>
                        </a:rPr>
                        <a:t>WP2 </a:t>
                      </a:r>
                      <a:r>
                        <a:rPr lang="fr-FR" sz="900" b="1" dirty="0" err="1" smtClean="0">
                          <a:latin typeface="Times New Roman"/>
                          <a:ea typeface="Times New Roman"/>
                        </a:rPr>
                        <a:t>GridCafé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Times New Roman"/>
                          <a:ea typeface="Times New Roman"/>
                        </a:rPr>
                        <a:t>T2.1 </a:t>
                      </a:r>
                      <a:r>
                        <a:rPr lang="fr-FR" sz="900" dirty="0" err="1" smtClean="0">
                          <a:latin typeface="Times New Roman"/>
                          <a:ea typeface="Times New Roman"/>
                        </a:rPr>
                        <a:t>GridCafé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D2.2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T2.2 </a:t>
                      </a:r>
                      <a:r>
                        <a:rPr lang="en-GB" sz="900" dirty="0" err="1" smtClean="0">
                          <a:latin typeface="Times New Roman"/>
                          <a:ea typeface="Times New Roman"/>
                        </a:rPr>
                        <a:t>GridGuide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MS5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D2.3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T2.3 </a:t>
                      </a:r>
                      <a:r>
                        <a:rPr lang="en-GB" sz="900" dirty="0" err="1" smtClean="0">
                          <a:latin typeface="Times New Roman"/>
                          <a:ea typeface="Times New Roman"/>
                        </a:rPr>
                        <a:t>GridCast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MS4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MS4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MS4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WP3 </a:t>
                      </a:r>
                      <a:r>
                        <a:rPr lang="en-GB" sz="900" b="1" dirty="0" err="1" smtClean="0">
                          <a:latin typeface="Times New Roman"/>
                          <a:ea typeface="Times New Roman"/>
                        </a:rPr>
                        <a:t>iSGTW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T3.1 Weekly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MS8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D3.5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T3.2 New </a:t>
                      </a:r>
                      <a:r>
                        <a:rPr lang="en-GB" sz="900" dirty="0">
                          <a:latin typeface="Times New Roman"/>
                          <a:ea typeface="Times New Roman"/>
                        </a:rPr>
                        <a:t>media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MS7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MS7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</a:rPr>
                        <a:t>WP4 Mgmt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imes New Roman"/>
                          <a:ea typeface="Times New Roman"/>
                        </a:rPr>
                        <a:t>T4.1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MS13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D4.4</a:t>
                      </a:r>
                      <a:br>
                        <a:rPr lang="en-US" sz="90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MS14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8229600" cy="1143000"/>
          </a:xfrm>
        </p:spPr>
        <p:txBody>
          <a:bodyPr/>
          <a:lstStyle/>
          <a:p>
            <a:r>
              <a:rPr lang="en-GB" sz="3600" b="1" dirty="0" err="1" smtClean="0"/>
              <a:t>DoW</a:t>
            </a:r>
            <a:r>
              <a:rPr lang="en-GB" sz="3600" b="1" dirty="0" smtClean="0"/>
              <a:t> Amendment</a:t>
            </a:r>
            <a:endParaRPr lang="en-GB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085759"/>
              </p:ext>
            </p:extLst>
          </p:nvPr>
        </p:nvGraphicFramePr>
        <p:xfrm>
          <a:off x="76201" y="1371604"/>
          <a:ext cx="8915402" cy="4868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2672"/>
                <a:gridCol w="733655"/>
                <a:gridCol w="1147815"/>
                <a:gridCol w="1147815"/>
                <a:gridCol w="1147815"/>
                <a:gridCol w="1147815"/>
                <a:gridCol w="1147815"/>
              </a:tblGrid>
              <a:tr h="1533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Budget changes proposal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 redistribution of budget to the central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budget(1) is envisaged to cover general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dissemination travel costs and provide a reserve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Creation of a Central </a:t>
                      </a:r>
                      <a:r>
                        <a:rPr lang="en-GB" sz="1100" u="none" strike="noStrike" dirty="0" smtClean="0">
                          <a:effectLst/>
                        </a:rPr>
                        <a:t>Budget </a:t>
                      </a:r>
                      <a:r>
                        <a:rPr lang="en-GB" sz="1100" u="none" strike="noStrike" dirty="0">
                          <a:effectLst/>
                        </a:rPr>
                        <a:t>in EGI.eu hands for the travels of unfunded participants.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– QMUL OTHER COSTS Budget: 22k </a:t>
                      </a:r>
                      <a:r>
                        <a:rPr lang="en-GB" sz="1100" u="none" strike="noStrike" dirty="0" smtClean="0">
                          <a:effectLst/>
                        </a:rPr>
                        <a:t> </a:t>
                      </a:r>
                      <a:r>
                        <a:rPr lang="en-GB" sz="1100" u="none" strike="noStrike" dirty="0">
                          <a:effectLst/>
                        </a:rPr>
                        <a:t>shift 15k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Of which 5k to cover the Kings College sponsorship paid by EGI.eu</a:t>
                      </a:r>
                      <a:endParaRPr lang="en-GB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97098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– Imperial TRAVEL Budget 10k: </a:t>
                      </a:r>
                      <a:r>
                        <a:rPr lang="en-GB" sz="1100" u="none" strike="noStrike" dirty="0" smtClean="0">
                          <a:effectLst/>
                        </a:rPr>
                        <a:t> </a:t>
                      </a:r>
                      <a:r>
                        <a:rPr lang="en-GB" sz="1100" u="none" strike="noStrike" dirty="0">
                          <a:effectLst/>
                        </a:rPr>
                        <a:t>shift 5k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INITIAL BUDGET TABLE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Participant 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Participant short name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Estimated eligible costs (whole duration of the project)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67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Coordination/ Support (A)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Management (B)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Other 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Total A+B+C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Requested EU contribution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EGI.eu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210,498.00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210,498.00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187,694.00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QMUL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359,998.00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0.00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359,998.00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320,998.00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APO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236,700.00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236,700.00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211,057.00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Imperial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128,054.00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128,054.00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114,181.00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520,995.00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520,995.00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466,070.00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1,245,747.00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210,498.00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1,456,245.00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1,300,000.00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AMENDMENT N1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Participant 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Participant short name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Estimated eligible costs (whole duration of the project)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67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Coordination/ Support (A)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Management (B)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Other 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Total A+B+C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Requested EU contribution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EGI.eu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20,000.00</a:t>
                      </a:r>
                      <a:endParaRPr lang="en-GB" sz="10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210,498.00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230,498.00</a:t>
                      </a:r>
                      <a:endParaRPr lang="en-GB" sz="10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187,694.00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QMUL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344,998.00</a:t>
                      </a:r>
                      <a:endParaRPr lang="en-GB" sz="10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344,998.00</a:t>
                      </a:r>
                      <a:endParaRPr lang="en-GB" sz="10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320,998.00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APO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236,700.00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236,700.00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211,057.00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Imperial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123,054.00</a:t>
                      </a:r>
                      <a:endParaRPr lang="en-GB" sz="10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123,054.00</a:t>
                      </a:r>
                      <a:endParaRPr lang="en-GB" sz="10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114,181.00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520,995.00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520,995.00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466,070.00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1,245,747.00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210,498.00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1,456,245.00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1,300,000.00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37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GB" sz="3600" b="1" dirty="0" smtClean="0"/>
              <a:t>Open Actions</a:t>
            </a:r>
            <a:endParaRPr lang="en-GB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772359"/>
              </p:ext>
            </p:extLst>
          </p:nvPr>
        </p:nvGraphicFramePr>
        <p:xfrm>
          <a:off x="-1" y="1295400"/>
          <a:ext cx="9144001" cy="505385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68589"/>
                <a:gridCol w="2485494"/>
                <a:gridCol w="1473292"/>
                <a:gridCol w="1012009"/>
                <a:gridCol w="2804617"/>
              </a:tblGrid>
              <a:tr h="319534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ACTION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RESPONSIBLE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STATUS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</a:tr>
              <a:tr h="578161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20110127:2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Establish a plan for working with the Digital Library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Catherine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Gater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Support for DL will end in May 2012.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OPEN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9991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20110127:4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Request profile pages based on the SSO database from CESNET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Catherine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Gater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People Bay to be discussed at project F2F meeting, 17 Jan, exact requirements to be sent to CESNET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OPEN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7280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20110511:5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Contact EUDAT and ESFRI cluster projects via PMB contacts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Catherine / PMB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Next PMB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Discussions with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BioMedBridges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 and ENVRI. No response yet from CRISP. Signed with EUDAT and SHIWA. OPEN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2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20111018:1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Allocate checking the trademarking and copyright actions to a member of staff.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Bob Jones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Next PMB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OPEN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2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20111018:2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Advertise the translated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GridCafé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 sites to CHAIN, GISELA and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SAGrid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Catherine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Gater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Next PMB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Advertising campaign planned for e-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ScienceCity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 and translated sites.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OPEN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559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20111018:3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Send an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MoU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 template or letter of intent to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NewWorldGrid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 via APO.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Catherine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Gater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Next PMB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Template sent but no response so far.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OPEN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4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WP1: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Grid policy outreach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04775" y="1371600"/>
            <a:ext cx="5153025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6600"/>
                </a:solidFill>
              </a:rPr>
              <a:t>Progress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Recruitment at QMUL for </a:t>
            </a:r>
            <a:r>
              <a:rPr lang="en-US" sz="1600" dirty="0" err="1">
                <a:solidFill>
                  <a:schemeClr val="tx1"/>
                </a:solidFill>
              </a:rPr>
              <a:t>Manisha’s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post – interviews Friday 20, 4 candidates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Policy event and </a:t>
            </a:r>
            <a:r>
              <a:rPr lang="en-US" sz="1600" dirty="0" err="1">
                <a:solidFill>
                  <a:schemeClr val="tx1"/>
                </a:solidFill>
              </a:rPr>
              <a:t>GridCast</a:t>
            </a:r>
            <a:r>
              <a:rPr lang="en-US" sz="1600" dirty="0">
                <a:solidFill>
                  <a:schemeClr val="tx1"/>
                </a:solidFill>
              </a:rPr>
              <a:t> at </a:t>
            </a:r>
            <a:r>
              <a:rPr lang="en-US" sz="1600" dirty="0" err="1">
                <a:solidFill>
                  <a:schemeClr val="tx1"/>
                </a:solidFill>
              </a:rPr>
              <a:t>eChallenges</a:t>
            </a:r>
            <a:r>
              <a:rPr lang="en-US" sz="1600" dirty="0">
                <a:solidFill>
                  <a:schemeClr val="tx1"/>
                </a:solidFill>
              </a:rPr>
              <a:t>, October in </a:t>
            </a:r>
            <a:r>
              <a:rPr lang="en-US" sz="1600" dirty="0" smtClean="0">
                <a:solidFill>
                  <a:schemeClr val="tx1"/>
                </a:solidFill>
              </a:rPr>
              <a:t>Florence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Gridcast</a:t>
            </a:r>
            <a:r>
              <a:rPr lang="en-US" sz="1600" dirty="0" smtClean="0">
                <a:solidFill>
                  <a:schemeClr val="tx1"/>
                </a:solidFill>
              </a:rPr>
              <a:t> at SC11 in November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Future </a:t>
            </a:r>
            <a:r>
              <a:rPr lang="en-US" sz="1600" dirty="0" err="1" smtClean="0">
                <a:solidFill>
                  <a:schemeClr val="tx1"/>
                </a:solidFill>
              </a:rPr>
              <a:t>GridCasts</a:t>
            </a:r>
            <a:r>
              <a:rPr lang="en-US" sz="1600" dirty="0" smtClean="0">
                <a:solidFill>
                  <a:schemeClr val="tx1"/>
                </a:solidFill>
              </a:rPr>
              <a:t> at CCC Summit, London, </a:t>
            </a:r>
            <a:r>
              <a:rPr lang="en-US" sz="1600" dirty="0" err="1" smtClean="0">
                <a:solidFill>
                  <a:schemeClr val="tx1"/>
                </a:solidFill>
              </a:rPr>
              <a:t>CloudScape</a:t>
            </a:r>
            <a:r>
              <a:rPr lang="en-US" sz="1600" dirty="0" smtClean="0">
                <a:solidFill>
                  <a:schemeClr val="tx1"/>
                </a:solidFill>
              </a:rPr>
              <a:t> IV, Brussels and ISGC12, Taipei (February) and EGI Community Forum, Munich (March)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EUDAT Users </a:t>
            </a:r>
            <a:r>
              <a:rPr lang="en-US" sz="1600" dirty="0" smtClean="0">
                <a:solidFill>
                  <a:schemeClr val="tx1"/>
                </a:solidFill>
              </a:rPr>
              <a:t>Meeting, Barcelona, March </a:t>
            </a:r>
            <a:r>
              <a:rPr lang="en-US" sz="1600" dirty="0" smtClean="0">
                <a:solidFill>
                  <a:schemeClr val="tx1"/>
                </a:solidFill>
              </a:rPr>
              <a:t>– should we attend?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Next Briefing on </a:t>
            </a:r>
            <a:r>
              <a:rPr lang="en-US" sz="1600" dirty="0" smtClean="0">
                <a:solidFill>
                  <a:schemeClr val="tx1"/>
                </a:solidFill>
              </a:rPr>
              <a:t>Networking with DANTE </a:t>
            </a:r>
            <a:r>
              <a:rPr lang="en-US" sz="1600" dirty="0" err="1" smtClean="0">
                <a:solidFill>
                  <a:schemeClr val="tx1"/>
                </a:solidFill>
              </a:rPr>
              <a:t>etc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Zara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Qadir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working 0.8FTE until the end of February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Other consultants at QMUL for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GridCasts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?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</a:pP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550920" cy="3319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WP1: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Grid policy outreach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447800"/>
            <a:ext cx="4648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6600"/>
                </a:solidFill>
              </a:rPr>
              <a:t>Next steps</a:t>
            </a:r>
            <a:endParaRPr lang="en-US" sz="2400" b="1" dirty="0">
              <a:solidFill>
                <a:srgbClr val="FF66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Plan for gathering feedback, including 6 monthly reports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Further work on sustainability and measuring the sources of traffic to the sites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Future </a:t>
            </a:r>
            <a:r>
              <a:rPr lang="en-US" sz="1600" dirty="0" smtClean="0">
                <a:solidFill>
                  <a:schemeClr val="tx1"/>
                </a:solidFill>
              </a:rPr>
              <a:t>topic </a:t>
            </a:r>
            <a:r>
              <a:rPr lang="en-US" sz="1600" dirty="0" smtClean="0">
                <a:solidFill>
                  <a:schemeClr val="tx1"/>
                </a:solidFill>
              </a:rPr>
              <a:t>ideas for briefings</a:t>
            </a:r>
            <a:endParaRPr lang="en-US" sz="1600" dirty="0">
              <a:solidFill>
                <a:schemeClr val="tx1"/>
              </a:solidFill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Data (with EUDAT)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International dimension of grids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eGovernment</a:t>
            </a: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Impact indicators -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eNVENTORY</a:t>
            </a: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Digital Agenda for Europe /  Horizon 2020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eInfrastructure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governance 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</a:pP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eg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GEG report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Exascale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/future computing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Visualising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science &amp;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modelling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– next?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1447800"/>
            <a:ext cx="444355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302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WP2: 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GridCafé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GridCast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GridGuide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1265322"/>
            <a:ext cx="9144000" cy="63094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6600"/>
                </a:solidFill>
                <a:ea typeface="ＭＳ Ｐゴシック" pitchFamily="-109" charset="-128"/>
              </a:rPr>
              <a:t>Progress</a:t>
            </a:r>
            <a:endParaRPr lang="en-US" sz="2000" b="1" dirty="0">
              <a:solidFill>
                <a:srgbClr val="FF6600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ea typeface="ＭＳ Ｐゴシック" pitchFamily="-109" charset="-128"/>
              </a:rPr>
              <a:t> </a:t>
            </a:r>
            <a:r>
              <a:rPr lang="en-GB" sz="1300" b="1" dirty="0">
                <a:solidFill>
                  <a:schemeClr val="tx1"/>
                </a:solidFill>
                <a:ea typeface="ＭＳ Ｐゴシック" pitchFamily="-109" charset="-128"/>
              </a:rPr>
              <a:t>e-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ScienceTalk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Adding translations of e-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ScienceBriefings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in Spanish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e-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ScienceCity</a:t>
            </a:r>
            <a:r>
              <a:rPr lang="en-GB" sz="1300" b="1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/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Volunteer garage area – text in final stages, illustrations in preparation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Need to advertise the new website – plan an html ‘poster’ and email footer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Problem with having duplicate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GridCafe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sites – Google sees the content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/>
            </a:r>
            <a:b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</a:b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as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‘stolen’ and does not index it</a:t>
            </a:r>
          </a:p>
          <a:p>
            <a:pPr indent="-57150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GridCasts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at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SC11, Seattle and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eChallenges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, Florence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Staying with the existing name for now, but the site needs to be updated.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GridGuide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/ RTM</a:t>
            </a:r>
            <a:endParaRPr lang="en-US" sz="1300" b="1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Data layer added in collaboration with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DANTE showing router traffic</a:t>
            </a:r>
            <a:endParaRPr lang="en-GB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Two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webstart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versions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available,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with and without DANTE data – PANDA layer added as default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Working on a new design for the RTM website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Could instead tag ALL database content </a:t>
            </a:r>
            <a:r>
              <a:rPr lang="en-GB" sz="1300" dirty="0" err="1">
                <a:solidFill>
                  <a:schemeClr val="tx1"/>
                </a:solidFill>
                <a:ea typeface="ＭＳ Ｐゴシック" pitchFamily="-109" charset="-128"/>
              </a:rPr>
              <a:t>eg</a:t>
            </a: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projects, people, articles, blogs as being from a site or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country to increase the number of guides.</a:t>
            </a:r>
            <a:endParaRPr lang="en-US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indent="-57150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Digital Library</a:t>
            </a:r>
          </a:p>
          <a:p>
            <a:pPr lvl="1" indent="-57150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Support for this ending May 2012</a:t>
            </a:r>
          </a:p>
          <a:p>
            <a:pPr lvl="1" indent="-57150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Should we offer to support it after this? Or provide our own version or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use different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one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eg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OpenAIRE</a:t>
            </a:r>
            <a:endParaRPr lang="en-US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endParaRPr lang="en-US" sz="1300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23" y="1293897"/>
            <a:ext cx="2967627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302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WP2: 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GridCafé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GridCast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GridGuide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3824" y="1371599"/>
            <a:ext cx="8715376" cy="52783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6600"/>
                </a:solidFill>
                <a:ea typeface="ＭＳ Ｐゴシック" pitchFamily="-109" charset="-128"/>
              </a:rPr>
              <a:t>Next steps</a:t>
            </a:r>
            <a:endParaRPr lang="en-US" sz="2000" b="1" dirty="0">
              <a:solidFill>
                <a:srgbClr val="FF6600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ea typeface="ＭＳ Ｐゴシック" pitchFamily="-109" charset="-128"/>
              </a:rPr>
              <a:t> 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e-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ScienceCity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New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areas in order: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volunteer garage, supercomputing, networking and data garden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Common areas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ie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News, In </a:t>
            </a: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D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ebate, People Bay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being developed</a:t>
            </a:r>
            <a:endParaRPr lang="en-GB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Need to trademark e-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ScienceCity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and e-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ScienceIsland</a:t>
            </a:r>
            <a:endParaRPr lang="en-GB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Need a handover date for the old and new versions of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GridCafe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as both sites cannot run with the sam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e content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indent="-57150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Need to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have a presence at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events outside the usual community to increase the audience and advertise products such as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iSGTW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.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GridGuide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/ RTM</a:t>
            </a:r>
            <a:endParaRPr lang="en-US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CMS data transfer display in the </a:t>
            </a: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RTM currently in development but a step change for year 2 is needed</a:t>
            </a:r>
            <a:endParaRPr lang="en-US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Indexed/tagged content </a:t>
            </a: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could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be </a:t>
            </a: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displayed through a map interface – similar to the EGI trainers and events map interface at http://www.egi.eu/user-support/ngi_support/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Need </a:t>
            </a: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to make sure there is information that is displayed when you click on a site in the RTM that is linked to the </a:t>
            </a:r>
            <a:r>
              <a:rPr lang="en-GB" sz="1300" dirty="0" err="1">
                <a:solidFill>
                  <a:schemeClr val="tx1"/>
                </a:solidFill>
                <a:ea typeface="ＭＳ Ｐゴシック" pitchFamily="-109" charset="-128"/>
              </a:rPr>
              <a:t>GridGuide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.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A 2D version that could be mapped onto a sphere is proposed, and a version driven by a Kinect interface possible in the current version of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WorldWideWind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.</a:t>
            </a:r>
            <a:endParaRPr lang="en-US" sz="1300" dirty="0" smtClean="0">
              <a:solidFill>
                <a:schemeClr val="tx1"/>
              </a:solidFill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67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1343025"/>
            <a:ext cx="8839200" cy="49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6600"/>
                </a:solidFill>
              </a:rPr>
              <a:t>Progress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OSG contribution has dropped to 0.5FTE over the summer – trying to interest other US agencies in funding this contribution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 smtClean="0">
                <a:solidFill>
                  <a:schemeClr val="tx1"/>
                </a:solidFill>
              </a:rPr>
              <a:t> CERN team now publishing and providing Spotlight and Visual items every week; responsibility for the issue and preview still alternates between the EU and US weekly – this is working but previews on US side often late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 smtClean="0">
                <a:solidFill>
                  <a:schemeClr val="tx1"/>
                </a:solidFill>
              </a:rPr>
              <a:t> Subscriptions hovering around </a:t>
            </a:r>
            <a:r>
              <a:rPr lang="en-US" sz="1500" dirty="0" smtClean="0">
                <a:solidFill>
                  <a:schemeClr val="tx1"/>
                </a:solidFill>
              </a:rPr>
              <a:t>7800 - 8000 </a:t>
            </a:r>
            <a:r>
              <a:rPr lang="en-US" sz="1500" dirty="0" smtClean="0">
                <a:solidFill>
                  <a:schemeClr val="tx1"/>
                </a:solidFill>
              </a:rPr>
              <a:t>now the bots are removed – tracking social media as well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Good impact with social media – </a:t>
            </a:r>
            <a:r>
              <a:rPr lang="en-US" sz="1500" dirty="0" smtClean="0">
                <a:solidFill>
                  <a:schemeClr val="tx1"/>
                </a:solidFill>
              </a:rPr>
              <a:t>Twitter followers </a:t>
            </a:r>
            <a:r>
              <a:rPr lang="en-US" sz="1500" dirty="0">
                <a:solidFill>
                  <a:schemeClr val="tx1"/>
                </a:solidFill>
              </a:rPr>
              <a:t>and </a:t>
            </a:r>
            <a:r>
              <a:rPr lang="en-US" sz="1500" dirty="0" smtClean="0">
                <a:solidFill>
                  <a:schemeClr val="tx1"/>
                </a:solidFill>
              </a:rPr>
              <a:t>Facebook fans continuing to increase, </a:t>
            </a:r>
            <a:r>
              <a:rPr lang="en-US" sz="1500" dirty="0" err="1">
                <a:solidFill>
                  <a:schemeClr val="tx1"/>
                </a:solidFill>
              </a:rPr>
              <a:t>retweets</a:t>
            </a:r>
            <a:r>
              <a:rPr lang="en-US" sz="1500" dirty="0">
                <a:solidFill>
                  <a:schemeClr val="tx1"/>
                </a:solidFill>
              </a:rPr>
              <a:t> by large accounts </a:t>
            </a:r>
            <a:r>
              <a:rPr lang="en-US" sz="1500" dirty="0" err="1">
                <a:solidFill>
                  <a:schemeClr val="tx1"/>
                </a:solidFill>
              </a:rPr>
              <a:t>eg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CERN, </a:t>
            </a:r>
            <a:r>
              <a:rPr lang="en-US" sz="1500" dirty="0" err="1" smtClean="0">
                <a:solidFill>
                  <a:schemeClr val="tx1"/>
                </a:solidFill>
              </a:rPr>
              <a:t>NatureNews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is driving </a:t>
            </a:r>
            <a:r>
              <a:rPr lang="en-US" sz="1500" dirty="0" smtClean="0">
                <a:solidFill>
                  <a:schemeClr val="tx1"/>
                </a:solidFill>
              </a:rPr>
              <a:t>spikes of traffic </a:t>
            </a:r>
            <a:r>
              <a:rPr lang="en-US" sz="1500" dirty="0">
                <a:solidFill>
                  <a:schemeClr val="tx1"/>
                </a:solidFill>
              </a:rPr>
              <a:t>to the </a:t>
            </a:r>
            <a:r>
              <a:rPr lang="en-US" sz="1500" dirty="0" smtClean="0">
                <a:solidFill>
                  <a:schemeClr val="tx1"/>
                </a:solidFill>
              </a:rPr>
              <a:t>website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Attempt to increase traffic to the Nature Networks forum with new threads and </a:t>
            </a:r>
            <a:r>
              <a:rPr lang="en-US" sz="1500" dirty="0" err="1" smtClean="0">
                <a:solidFill>
                  <a:schemeClr val="tx1"/>
                </a:solidFill>
              </a:rPr>
              <a:t>NatureNews</a:t>
            </a:r>
            <a:r>
              <a:rPr lang="en-US" sz="1500" dirty="0" smtClean="0">
                <a:solidFill>
                  <a:schemeClr val="tx1"/>
                </a:solidFill>
              </a:rPr>
              <a:t> follow was not really successful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 smtClean="0">
                <a:solidFill>
                  <a:schemeClr val="tx1"/>
                </a:solidFill>
              </a:rPr>
              <a:t> Vivian Chang recruited as the 0.5FTE Asia-Pacific region editor at ASGC – announcement this week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Move of the </a:t>
            </a:r>
            <a:r>
              <a:rPr lang="en-US" sz="1500" dirty="0" err="1" smtClean="0">
                <a:solidFill>
                  <a:schemeClr val="tx1"/>
                </a:solidFill>
              </a:rPr>
              <a:t>iSGTW</a:t>
            </a:r>
            <a:r>
              <a:rPr lang="en-US" sz="1500" dirty="0" smtClean="0">
                <a:solidFill>
                  <a:schemeClr val="tx1"/>
                </a:solidFill>
              </a:rPr>
              <a:t> site to QMUL should take place soon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iSGTW</a:t>
            </a:r>
            <a:r>
              <a:rPr lang="en-US" sz="1500" dirty="0" smtClean="0">
                <a:solidFill>
                  <a:schemeClr val="tx1"/>
                </a:solidFill>
              </a:rPr>
              <a:t> Advisory Board, meeting held at SC11 in November, </a:t>
            </a:r>
            <a:r>
              <a:rPr lang="en-US" sz="1500" dirty="0" smtClean="0">
                <a:solidFill>
                  <a:schemeClr val="tx1"/>
                </a:solidFill>
              </a:rPr>
              <a:t/>
            </a:r>
            <a:br>
              <a:rPr lang="en-US" sz="1500" dirty="0" smtClean="0">
                <a:solidFill>
                  <a:schemeClr val="tx1"/>
                </a:solidFill>
              </a:rPr>
            </a:br>
            <a:r>
              <a:rPr lang="en-US" sz="1500" dirty="0" smtClean="0">
                <a:solidFill>
                  <a:schemeClr val="tx1"/>
                </a:solidFill>
              </a:rPr>
              <a:t>next </a:t>
            </a:r>
            <a:r>
              <a:rPr lang="en-US" sz="1500" dirty="0" smtClean="0">
                <a:solidFill>
                  <a:schemeClr val="tx1"/>
                </a:solidFill>
              </a:rPr>
              <a:t>one TBA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WP3: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iSGTW</a:t>
            </a:r>
            <a:endParaRPr lang="en-US" sz="36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WP3: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iSGTW</a:t>
            </a:r>
            <a:endParaRPr lang="en-US" sz="36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1457325"/>
            <a:ext cx="830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6600"/>
                </a:solidFill>
              </a:rPr>
              <a:t>Next steps / Issues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Development costs for the site are still met by </a:t>
            </a:r>
            <a:r>
              <a:rPr lang="en-US" sz="1800" dirty="0" err="1" smtClean="0">
                <a:solidFill>
                  <a:schemeClr val="tx1"/>
                </a:solidFill>
              </a:rPr>
              <a:t>Fermilab</a:t>
            </a:r>
            <a:r>
              <a:rPr lang="en-US" sz="1800" dirty="0" smtClean="0">
                <a:solidFill>
                  <a:schemeClr val="tx1"/>
                </a:solidFill>
              </a:rPr>
              <a:t> and the site is maintained by </a:t>
            </a:r>
            <a:r>
              <a:rPr lang="en-US" sz="1800" dirty="0" err="1" smtClean="0">
                <a:solidFill>
                  <a:schemeClr val="tx1"/>
                </a:solidFill>
              </a:rPr>
              <a:t>Xeno</a:t>
            </a:r>
            <a:r>
              <a:rPr lang="en-US" sz="1800" dirty="0" smtClean="0">
                <a:solidFill>
                  <a:schemeClr val="tx1"/>
                </a:solidFill>
              </a:rPr>
              <a:t> – but funding for this may reduce or disappear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New name issue is still outstanding – the reviewers recommended e or d-science based title and OSG has not vetoed this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Currently exploring existing titles in these </a:t>
            </a:r>
            <a:r>
              <a:rPr lang="en-US" sz="1800" dirty="0" smtClean="0">
                <a:solidFill>
                  <a:schemeClr val="tx1"/>
                </a:solidFill>
              </a:rPr>
              <a:t>areas to propose to the Board.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XSEDE and PRACE are reluctant to engage resources on their side but are willing to collaborate – but this </a:t>
            </a:r>
            <a:r>
              <a:rPr lang="en-US" sz="1800" dirty="0" smtClean="0">
                <a:solidFill>
                  <a:schemeClr val="tx1"/>
                </a:solidFill>
              </a:rPr>
              <a:t>has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not </a:t>
            </a:r>
            <a:r>
              <a:rPr lang="en-US" sz="1800" dirty="0" smtClean="0">
                <a:solidFill>
                  <a:schemeClr val="tx1"/>
                </a:solidFill>
              </a:rPr>
              <a:t>been very </a:t>
            </a:r>
            <a:r>
              <a:rPr lang="en-US" sz="1800" dirty="0" smtClean="0">
                <a:solidFill>
                  <a:schemeClr val="tx1"/>
                </a:solidFill>
              </a:rPr>
              <a:t>concrete yet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Need to increase subscriber numbers as well as social media numbers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Continuing glitches with publishing, always for different reasons!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WP4: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Management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915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6600"/>
                </a:solidFill>
              </a:rPr>
              <a:t>Progress</a:t>
            </a:r>
            <a:endParaRPr lang="en-US" sz="1800" b="1" dirty="0">
              <a:solidFill>
                <a:srgbClr val="FF66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Review report received – recommendations in the areas of metrics and sustainability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One more e-</a:t>
            </a:r>
            <a:r>
              <a:rPr lang="en-US" sz="1600" dirty="0" err="1" smtClean="0">
                <a:solidFill>
                  <a:schemeClr val="tx1"/>
                </a:solidFill>
              </a:rPr>
              <a:t>Concertation</a:t>
            </a:r>
            <a:r>
              <a:rPr lang="en-US" sz="1600" dirty="0" smtClean="0">
                <a:solidFill>
                  <a:schemeClr val="tx1"/>
                </a:solidFill>
              </a:rPr>
              <a:t> meeting expected in November 2012, Brussels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Weekly meetings continuing with the project team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Travel: invitations to ISGC, Taipei, March 2012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MoUs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signed with SHIWA </a:t>
            </a:r>
            <a:r>
              <a:rPr lang="en-US" sz="1600" dirty="0" smtClean="0">
                <a:solidFill>
                  <a:schemeClr val="tx1"/>
                </a:solidFill>
              </a:rPr>
              <a:t>(December) and EUDAT (January)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SAGrid</a:t>
            </a:r>
            <a:r>
              <a:rPr lang="en-US" sz="1600" dirty="0" smtClean="0">
                <a:solidFill>
                  <a:schemeClr val="tx1"/>
                </a:solidFill>
              </a:rPr>
              <a:t> and REUNA agreements need to be pursued, as well as ENVRI, CRISP and </a:t>
            </a:r>
            <a:r>
              <a:rPr lang="en-US" sz="1600" dirty="0" err="1" smtClean="0">
                <a:solidFill>
                  <a:schemeClr val="tx1"/>
                </a:solidFill>
              </a:rPr>
              <a:t>BioMedBridges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F2F at CERN on 17 to plan the second half of the project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1619</Words>
  <Application>Microsoft Office PowerPoint</Application>
  <PresentationFormat>On-screen Show (4:3)</PresentationFormat>
  <Paragraphs>494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Custom Design</vt:lpstr>
      <vt:lpstr>1_Default Design</vt:lpstr>
      <vt:lpstr>E-ScienceTalk PMB</vt:lpstr>
      <vt:lpstr>Open Actions</vt:lpstr>
      <vt:lpstr>WP1: Grid policy outreach</vt:lpstr>
      <vt:lpstr>WP1: Grid policy outreach</vt:lpstr>
      <vt:lpstr>WP2:  GridCafé, GridCast, GridGuide</vt:lpstr>
      <vt:lpstr>WP2:  GridCafé, GridCast, GridGuide</vt:lpstr>
      <vt:lpstr>WP3: iSGTW</vt:lpstr>
      <vt:lpstr>WP3: iSGTW</vt:lpstr>
      <vt:lpstr>WP4: Management</vt:lpstr>
      <vt:lpstr>Project Issues</vt:lpstr>
      <vt:lpstr>Y1 Effort</vt:lpstr>
      <vt:lpstr>Estimated expenditure Q5</vt:lpstr>
      <vt:lpstr>Deliverables and  milestones tracking</vt:lpstr>
      <vt:lpstr>DoW Amendment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Catherine</cp:lastModifiedBy>
  <cp:revision>349</cp:revision>
  <dcterms:created xsi:type="dcterms:W3CDTF">2010-08-24T22:35:25Z</dcterms:created>
  <dcterms:modified xsi:type="dcterms:W3CDTF">2012-01-16T20:54:52Z</dcterms:modified>
</cp:coreProperties>
</file>