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2" r:id="rId1"/>
  </p:sldMasterIdLst>
  <p:notesMasterIdLst>
    <p:notesMasterId r:id="rId9"/>
  </p:notesMasterIdLst>
  <p:handoutMasterIdLst>
    <p:handoutMasterId r:id="rId10"/>
  </p:handoutMasterIdLst>
  <p:sldIdLst>
    <p:sldId id="257" r:id="rId2"/>
    <p:sldId id="271" r:id="rId3"/>
    <p:sldId id="276" r:id="rId4"/>
    <p:sldId id="277" r:id="rId5"/>
    <p:sldId id="280" r:id="rId6"/>
    <p:sldId id="273" r:id="rId7"/>
    <p:sldId id="284" r:id="rId8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2047"/>
    <a:srgbClr val="132148"/>
    <a:srgbClr val="C3D3E2"/>
    <a:srgbClr val="C3D4E3"/>
    <a:srgbClr val="20386C"/>
    <a:srgbClr val="E7EEFD"/>
    <a:srgbClr val="A4BFE6"/>
    <a:srgbClr val="7CB3E8"/>
    <a:srgbClr val="151C54"/>
    <a:srgbClr val="0215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07" autoAdjust="0"/>
    <p:restoredTop sz="95522" autoAdjust="0"/>
  </p:normalViewPr>
  <p:slideViewPr>
    <p:cSldViewPr>
      <p:cViewPr>
        <p:scale>
          <a:sx n="130" d="100"/>
          <a:sy n="130" d="100"/>
        </p:scale>
        <p:origin x="-22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7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CE78D99-7B4A-DF4D-827B-715D07C34EB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662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6200" y="86233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86233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C9EADEB-CE71-4D44-BB5B-E9E99BD0814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5714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9EADEB-CE71-4D44-BB5B-E9E99BD08148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321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VT Federated Identity Providers Assessment liaison </a:t>
            </a:r>
          </a:p>
          <a:p>
            <a:r>
              <a:rPr lang="en-GB" dirty="0" smtClean="0"/>
              <a:t>SA1 IPv6 Task Force</a:t>
            </a:r>
          </a:p>
          <a:p>
            <a:r>
              <a:rPr lang="en-GB" dirty="0" smtClean="0"/>
              <a:t>NIST WG on Cloud Metrics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9EADEB-CE71-4D44-BB5B-E9E99BD08148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802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2924175"/>
            <a:ext cx="7772400" cy="1246188"/>
          </a:xfrm>
        </p:spPr>
        <p:txBody>
          <a:bodyPr/>
          <a:lstStyle>
            <a:lvl1pPr>
              <a:lnSpc>
                <a:spcPts val="2700"/>
              </a:lnSpc>
              <a:spcBef>
                <a:spcPts val="300"/>
              </a:spcBef>
              <a:defRPr sz="2600">
                <a:latin typeface="Ariel"/>
                <a:cs typeface="Ariel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191000"/>
            <a:ext cx="7775575" cy="287337"/>
          </a:xfrm>
        </p:spPr>
        <p:txBody>
          <a:bodyPr lIns="36000" rIns="36000"/>
          <a:lstStyle>
            <a:lvl1pPr marL="0" indent="0">
              <a:buFont typeface="Arial" charset="0"/>
              <a:buNone/>
              <a:defRPr sz="1400">
                <a:solidFill>
                  <a:schemeClr val="tx2"/>
                </a:solidFill>
                <a:latin typeface="Ariel"/>
                <a:cs typeface="Ariel"/>
              </a:defRPr>
            </a:lvl1pPr>
          </a:lstStyle>
          <a:p>
            <a:r>
              <a:rPr lang="en-GB" dirty="0" smtClean="0"/>
              <a:t>Click to edit Master subtitle style</a:t>
            </a:r>
            <a:endParaRPr lang="en-GB" dirty="0"/>
          </a:p>
        </p:txBody>
      </p:sp>
      <p:sp>
        <p:nvSpPr>
          <p:cNvPr id="31756" name="Text Box 12"/>
          <p:cNvSpPr txBox="1">
            <a:spLocks noChangeArrowheads="1"/>
          </p:cNvSpPr>
          <p:nvPr userDrawn="1"/>
        </p:nvSpPr>
        <p:spPr bwMode="auto">
          <a:xfrm>
            <a:off x="8266113" y="6646863"/>
            <a:ext cx="647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algn="r">
              <a:spcBef>
                <a:spcPct val="50000"/>
              </a:spcBef>
            </a:pPr>
            <a:fld id="{CD8AA233-1E9D-6046-8D38-3639A0428277}" type="slidenum">
              <a:rPr lang="en-GB" sz="1000">
                <a:latin typeface="Arial" charset="0"/>
              </a:rPr>
              <a:pPr algn="r">
                <a:spcBef>
                  <a:spcPct val="50000"/>
                </a:spcBef>
              </a:pPr>
              <a:t>‹#›</a:t>
            </a:fld>
            <a:endParaRPr lang="en-GB" sz="1000">
              <a:latin typeface="Arial" charset="0"/>
            </a:endParaRPr>
          </a:p>
        </p:txBody>
      </p:sp>
      <p:pic>
        <p:nvPicPr>
          <p:cNvPr id="12" name="Picture 11" descr="Light-Blue-Top-Banner-with-logos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822451"/>
          </a:xfrm>
          <a:prstGeom prst="rect">
            <a:avLst/>
          </a:prstGeom>
        </p:spPr>
      </p:pic>
      <p:pic>
        <p:nvPicPr>
          <p:cNvPr id="14" name="Picture 13" descr="Light-Blue-Bottom-Banner-Only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759450"/>
            <a:ext cx="9144000" cy="1098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2413" y="1295400"/>
            <a:ext cx="2073275" cy="462438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9413" y="1295400"/>
            <a:ext cx="6070600" cy="4624388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62000" y="2743200"/>
            <a:ext cx="7772400" cy="1500187"/>
          </a:xfrm>
        </p:spPr>
        <p:txBody>
          <a:bodyPr anchor="ctr"/>
          <a:lstStyle>
            <a:lvl1pPr marL="0" indent="0" algn="ctr">
              <a:buNone/>
              <a:defRPr sz="31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edit Master text </a:t>
            </a:r>
            <a:r>
              <a:rPr lang="en-GB" dirty="0" err="1" smtClean="0"/>
              <a:t>syles</a:t>
            </a:r>
            <a:endParaRPr lang="en-GB" dirty="0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413" y="1528763"/>
            <a:ext cx="3665537" cy="4391025"/>
          </a:xfrm>
        </p:spPr>
        <p:txBody>
          <a:bodyPr/>
          <a:lstStyle>
            <a:lvl1pPr>
              <a:spcAft>
                <a:spcPts val="600"/>
              </a:spcAft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7350" y="1528763"/>
            <a:ext cx="3665538" cy="4391025"/>
          </a:xfrm>
        </p:spPr>
        <p:txBody>
          <a:bodyPr/>
          <a:lstStyle>
            <a:lvl1pPr>
              <a:spcAft>
                <a:spcPts val="600"/>
              </a:spcAft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175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4678363"/>
          </a:xfrm>
        </p:spPr>
        <p:txBody>
          <a:bodyPr/>
          <a:lstStyle>
            <a:lvl1pPr>
              <a:defRPr sz="26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0"/>
            <a:ext cx="9144000" cy="1447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52600" y="9906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23862"/>
          </a:xfrm>
        </p:spPr>
        <p:txBody>
          <a:bodyPr anchor="ctr"/>
          <a:lstStyle>
            <a:lvl1pPr marL="0" indent="0" algn="ctr">
              <a:buNone/>
              <a:defRPr sz="11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Light-Blue-Top-Banner-Only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1295400"/>
          </a:xfrm>
          <a:prstGeom prst="rect">
            <a:avLst/>
          </a:prstGeom>
        </p:spPr>
      </p:pic>
      <p:pic>
        <p:nvPicPr>
          <p:cNvPr id="13" name="Picture 12" descr="Light-Blue-Bottom-Banner-with-logos.jp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5759450"/>
            <a:ext cx="9144000" cy="1098550"/>
          </a:xfrm>
          <a:prstGeom prst="rect">
            <a:avLst/>
          </a:prstGeom>
        </p:spPr>
      </p:pic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2073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000" tIns="45720" rIns="3600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9413" y="1528763"/>
            <a:ext cx="7483475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Level 1</a:t>
            </a:r>
          </a:p>
          <a:p>
            <a:pPr lvl="1"/>
            <a:r>
              <a:rPr lang="en-GB" dirty="0"/>
              <a:t>Level 2</a:t>
            </a:r>
          </a:p>
          <a:p>
            <a:pPr lvl="2"/>
            <a:r>
              <a:rPr lang="en-GB" dirty="0"/>
              <a:t>Level 3</a:t>
            </a:r>
          </a:p>
          <a:p>
            <a:pPr lvl="3"/>
            <a:r>
              <a:rPr lang="en-GB" dirty="0"/>
              <a:t>Level 4</a:t>
            </a:r>
          </a:p>
          <a:p>
            <a:pPr lvl="4"/>
            <a:r>
              <a:rPr lang="en-GB" dirty="0"/>
              <a:t>Level 5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 userDrawn="1"/>
        </p:nvSpPr>
        <p:spPr bwMode="auto">
          <a:xfrm>
            <a:off x="8266113" y="6661150"/>
            <a:ext cx="6477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pPr algn="r">
              <a:spcBef>
                <a:spcPct val="50000"/>
              </a:spcBef>
            </a:pPr>
            <a:fld id="{B2A4767C-40B7-6847-8247-FA88E3F8DC97}" type="slidenum">
              <a:rPr lang="en-GB" sz="1000">
                <a:solidFill>
                  <a:srgbClr val="20386C">
                    <a:alpha val="51000"/>
                  </a:srgbClr>
                </a:solidFill>
                <a:latin typeface="Arial" charset="0"/>
              </a:rPr>
              <a:pPr algn="r">
                <a:spcBef>
                  <a:spcPct val="50000"/>
                </a:spcBef>
              </a:pPr>
              <a:t>‹#›</a:t>
            </a:fld>
            <a:endParaRPr lang="en-GB" sz="1000" dirty="0">
              <a:solidFill>
                <a:srgbClr val="20386C">
                  <a:alpha val="51000"/>
                </a:srgbClr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lnSpc>
          <a:spcPts val="2000"/>
        </a:lnSpc>
        <a:spcBef>
          <a:spcPts val="400"/>
        </a:spcBef>
        <a:spcAft>
          <a:spcPct val="0"/>
        </a:spcAft>
        <a:defRPr sz="2000" b="1">
          <a:solidFill>
            <a:schemeClr val="tx2"/>
          </a:solidFill>
          <a:latin typeface="Arie"/>
          <a:ea typeface="+mj-ea"/>
          <a:cs typeface="Arie"/>
        </a:defRPr>
      </a:lvl1pPr>
      <a:lvl2pPr algn="l" rtl="0" eaLnBrk="0" fontAlgn="base" hangingPunct="0">
        <a:lnSpc>
          <a:spcPts val="2000"/>
        </a:lnSpc>
        <a:spcBef>
          <a:spcPts val="400"/>
        </a:spcBef>
        <a:spcAft>
          <a:spcPct val="0"/>
        </a:spcAft>
        <a:defRPr sz="2000">
          <a:solidFill>
            <a:schemeClr val="tx2"/>
          </a:solidFill>
          <a:latin typeface="Georgia" charset="0"/>
        </a:defRPr>
      </a:lvl2pPr>
      <a:lvl3pPr algn="l" rtl="0" eaLnBrk="0" fontAlgn="base" hangingPunct="0">
        <a:lnSpc>
          <a:spcPts val="2000"/>
        </a:lnSpc>
        <a:spcBef>
          <a:spcPts val="400"/>
        </a:spcBef>
        <a:spcAft>
          <a:spcPct val="0"/>
        </a:spcAft>
        <a:defRPr sz="2000">
          <a:solidFill>
            <a:schemeClr val="tx2"/>
          </a:solidFill>
          <a:latin typeface="Georgia" charset="0"/>
        </a:defRPr>
      </a:lvl3pPr>
      <a:lvl4pPr algn="l" rtl="0" eaLnBrk="0" fontAlgn="base" hangingPunct="0">
        <a:lnSpc>
          <a:spcPts val="2000"/>
        </a:lnSpc>
        <a:spcBef>
          <a:spcPts val="400"/>
        </a:spcBef>
        <a:spcAft>
          <a:spcPct val="0"/>
        </a:spcAft>
        <a:defRPr sz="2000">
          <a:solidFill>
            <a:schemeClr val="tx2"/>
          </a:solidFill>
          <a:latin typeface="Georgia" charset="0"/>
        </a:defRPr>
      </a:lvl4pPr>
      <a:lvl5pPr algn="l" rtl="0" eaLnBrk="0" fontAlgn="base" hangingPunct="0">
        <a:lnSpc>
          <a:spcPts val="2000"/>
        </a:lnSpc>
        <a:spcBef>
          <a:spcPts val="400"/>
        </a:spcBef>
        <a:spcAft>
          <a:spcPct val="0"/>
        </a:spcAft>
        <a:defRPr sz="2000">
          <a:solidFill>
            <a:schemeClr val="tx2"/>
          </a:solidFill>
          <a:latin typeface="Georgia" charset="0"/>
        </a:defRPr>
      </a:lvl5pPr>
      <a:lvl6pPr marL="457200" algn="l" rtl="0" eaLnBrk="0" fontAlgn="base" hangingPunct="0">
        <a:lnSpc>
          <a:spcPts val="2000"/>
        </a:lnSpc>
        <a:spcBef>
          <a:spcPts val="400"/>
        </a:spcBef>
        <a:spcAft>
          <a:spcPct val="0"/>
        </a:spcAft>
        <a:defRPr sz="2000">
          <a:solidFill>
            <a:schemeClr val="tx2"/>
          </a:solidFill>
          <a:latin typeface="Georgia" charset="0"/>
        </a:defRPr>
      </a:lvl6pPr>
      <a:lvl7pPr marL="914400" algn="l" rtl="0" eaLnBrk="0" fontAlgn="base" hangingPunct="0">
        <a:lnSpc>
          <a:spcPts val="2000"/>
        </a:lnSpc>
        <a:spcBef>
          <a:spcPts val="400"/>
        </a:spcBef>
        <a:spcAft>
          <a:spcPct val="0"/>
        </a:spcAft>
        <a:defRPr sz="2000">
          <a:solidFill>
            <a:schemeClr val="tx2"/>
          </a:solidFill>
          <a:latin typeface="Georgia" charset="0"/>
        </a:defRPr>
      </a:lvl7pPr>
      <a:lvl8pPr marL="1371600" algn="l" rtl="0" eaLnBrk="0" fontAlgn="base" hangingPunct="0">
        <a:lnSpc>
          <a:spcPts val="2000"/>
        </a:lnSpc>
        <a:spcBef>
          <a:spcPts val="400"/>
        </a:spcBef>
        <a:spcAft>
          <a:spcPct val="0"/>
        </a:spcAft>
        <a:defRPr sz="2000">
          <a:solidFill>
            <a:schemeClr val="tx2"/>
          </a:solidFill>
          <a:latin typeface="Georgia" charset="0"/>
        </a:defRPr>
      </a:lvl8pPr>
      <a:lvl9pPr marL="1828800" algn="l" rtl="0" eaLnBrk="0" fontAlgn="base" hangingPunct="0">
        <a:lnSpc>
          <a:spcPts val="2000"/>
        </a:lnSpc>
        <a:spcBef>
          <a:spcPts val="400"/>
        </a:spcBef>
        <a:spcAft>
          <a:spcPct val="0"/>
        </a:spcAft>
        <a:defRPr sz="2000">
          <a:solidFill>
            <a:schemeClr val="tx2"/>
          </a:solidFill>
          <a:latin typeface="Georgia" charset="0"/>
        </a:defRPr>
      </a:lvl9pPr>
    </p:titleStyle>
    <p:bodyStyle>
      <a:lvl1pPr marL="180975" indent="-180975" algn="l" rtl="0" eaLnBrk="0" fontAlgn="base" hangingPunct="0">
        <a:lnSpc>
          <a:spcPts val="2000"/>
        </a:lnSpc>
        <a:spcBef>
          <a:spcPts val="400"/>
        </a:spcBef>
        <a:spcAft>
          <a:spcPct val="0"/>
        </a:spcAft>
        <a:buClr>
          <a:srgbClr val="021536"/>
        </a:buClr>
        <a:buFont typeface="Arial" charset="0"/>
        <a:buChar char="•"/>
        <a:defRPr sz="1500">
          <a:solidFill>
            <a:srgbClr val="132148"/>
          </a:solidFill>
          <a:latin typeface="+mn-lt"/>
          <a:ea typeface="+mn-ea"/>
          <a:cs typeface="+mn-cs"/>
        </a:defRPr>
      </a:lvl1pPr>
      <a:lvl2pPr marL="541338" indent="-180975" algn="l" rtl="0" eaLnBrk="0" fontAlgn="base" hangingPunct="0">
        <a:lnSpc>
          <a:spcPts val="1900"/>
        </a:lnSpc>
        <a:spcBef>
          <a:spcPts val="300"/>
        </a:spcBef>
        <a:spcAft>
          <a:spcPct val="0"/>
        </a:spcAft>
        <a:buFont typeface="Arial" charset="0"/>
        <a:buChar char="–"/>
        <a:defRPr sz="1300">
          <a:solidFill>
            <a:srgbClr val="20386C"/>
          </a:solidFill>
          <a:latin typeface="+mn-lt"/>
          <a:ea typeface="ＭＳ Ｐゴシック" charset="-128"/>
        </a:defRPr>
      </a:lvl2pPr>
      <a:lvl3pPr marL="895350" indent="-174625" algn="l" rtl="0" eaLnBrk="0" fontAlgn="base" hangingPunct="0">
        <a:lnSpc>
          <a:spcPct val="85000"/>
        </a:lnSpc>
        <a:spcBef>
          <a:spcPct val="15000"/>
        </a:spcBef>
        <a:spcAft>
          <a:spcPct val="0"/>
        </a:spcAft>
        <a:buFont typeface="Arial" charset="0"/>
        <a:buChar char="•"/>
        <a:defRPr sz="1300">
          <a:solidFill>
            <a:srgbClr val="20386C"/>
          </a:solidFill>
          <a:latin typeface="+mn-lt"/>
          <a:ea typeface="ＭＳ Ｐゴシック" charset="-128"/>
        </a:defRPr>
      </a:lvl3pPr>
      <a:lvl4pPr marL="914400" algn="l" rtl="0" eaLnBrk="0" fontAlgn="base" hangingPunct="0">
        <a:lnSpc>
          <a:spcPct val="85000"/>
        </a:lnSpc>
        <a:spcBef>
          <a:spcPct val="15000"/>
        </a:spcBef>
        <a:spcAft>
          <a:spcPct val="0"/>
        </a:spcAft>
        <a:buFont typeface="Arial" charset="0"/>
        <a:defRPr sz="1300">
          <a:solidFill>
            <a:srgbClr val="20386C"/>
          </a:solidFill>
          <a:latin typeface="+mn-lt"/>
          <a:ea typeface="ＭＳ Ｐゴシック" charset="-128"/>
        </a:defRPr>
      </a:lvl4pPr>
      <a:lvl5pPr marL="1227138" indent="-130175" algn="l" rtl="0" eaLnBrk="0" fontAlgn="base" hangingPunct="0">
        <a:lnSpc>
          <a:spcPct val="85000"/>
        </a:lnSpc>
        <a:spcBef>
          <a:spcPct val="15000"/>
        </a:spcBef>
        <a:spcAft>
          <a:spcPct val="0"/>
        </a:spcAft>
        <a:buFont typeface="Arial" charset="0"/>
        <a:buChar char="•"/>
        <a:defRPr sz="1300">
          <a:solidFill>
            <a:srgbClr val="20386C"/>
          </a:solidFill>
          <a:latin typeface="+mn-lt"/>
          <a:ea typeface="ＭＳ Ｐゴシック" charset="-128"/>
        </a:defRPr>
      </a:lvl5pPr>
      <a:lvl6pPr marL="1684338" indent="-130175" algn="l" rtl="0" eaLnBrk="0" fontAlgn="base" hangingPunct="0">
        <a:lnSpc>
          <a:spcPct val="85000"/>
        </a:lnSpc>
        <a:spcBef>
          <a:spcPct val="15000"/>
        </a:spcBef>
        <a:spcAft>
          <a:spcPct val="0"/>
        </a:spcAft>
        <a:buFont typeface="Arial" charset="0"/>
        <a:buChar char="•"/>
        <a:defRPr sz="1300">
          <a:solidFill>
            <a:schemeClr val="accent2"/>
          </a:solidFill>
          <a:latin typeface="+mn-lt"/>
          <a:ea typeface="ＭＳ Ｐゴシック" charset="-128"/>
        </a:defRPr>
      </a:lvl6pPr>
      <a:lvl7pPr marL="2141538" indent="-130175" algn="l" rtl="0" eaLnBrk="0" fontAlgn="base" hangingPunct="0">
        <a:lnSpc>
          <a:spcPct val="85000"/>
        </a:lnSpc>
        <a:spcBef>
          <a:spcPct val="15000"/>
        </a:spcBef>
        <a:spcAft>
          <a:spcPct val="0"/>
        </a:spcAft>
        <a:buFont typeface="Arial" charset="0"/>
        <a:buChar char="•"/>
        <a:defRPr sz="1300">
          <a:solidFill>
            <a:schemeClr val="accent2"/>
          </a:solidFill>
          <a:latin typeface="+mn-lt"/>
          <a:ea typeface="ＭＳ Ｐゴシック" charset="-128"/>
        </a:defRPr>
      </a:lvl7pPr>
      <a:lvl8pPr marL="2598738" indent="-130175" algn="l" rtl="0" eaLnBrk="0" fontAlgn="base" hangingPunct="0">
        <a:lnSpc>
          <a:spcPct val="85000"/>
        </a:lnSpc>
        <a:spcBef>
          <a:spcPct val="15000"/>
        </a:spcBef>
        <a:spcAft>
          <a:spcPct val="0"/>
        </a:spcAft>
        <a:buFont typeface="Arial" charset="0"/>
        <a:buChar char="•"/>
        <a:defRPr sz="1300">
          <a:solidFill>
            <a:schemeClr val="accent2"/>
          </a:solidFill>
          <a:latin typeface="+mn-lt"/>
          <a:ea typeface="ＭＳ Ｐゴシック" charset="-128"/>
        </a:defRPr>
      </a:lvl8pPr>
      <a:lvl9pPr marL="3055938" indent="-130175" algn="l" rtl="0" eaLnBrk="0" fontAlgn="base" hangingPunct="0">
        <a:lnSpc>
          <a:spcPct val="85000"/>
        </a:lnSpc>
        <a:spcBef>
          <a:spcPct val="15000"/>
        </a:spcBef>
        <a:spcAft>
          <a:spcPct val="0"/>
        </a:spcAft>
        <a:buFont typeface="Arial" charset="0"/>
        <a:buChar char="•"/>
        <a:defRPr sz="1300">
          <a:solidFill>
            <a:schemeClr val="accent2"/>
          </a:solidFill>
          <a:latin typeface="+mn-lt"/>
          <a:ea typeface="ＭＳ Ｐゴシック" charset="-128"/>
        </a:defRPr>
      </a:lvl9pPr>
    </p:bodyStyle>
    <p:otherStyle>
      <a:defPPr>
        <a:defRPr lang="en-GB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8313" y="2708920"/>
            <a:ext cx="7772400" cy="1246188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GB" sz="3200" dirty="0" smtClean="0">
                <a:solidFill>
                  <a:schemeClr val="tx1"/>
                </a:solidFill>
              </a:rPr>
              <a:t>Federated Clouds Task Force</a:t>
            </a:r>
            <a:br>
              <a:rPr lang="en-GB" sz="3200" dirty="0" smtClean="0">
                <a:solidFill>
                  <a:schemeClr val="tx1"/>
                </a:solidFill>
              </a:rPr>
            </a:br>
            <a:r>
              <a:rPr lang="en-GB" sz="2400" dirty="0" smtClean="0">
                <a:solidFill>
                  <a:schemeClr val="tx1"/>
                </a:solidFill>
              </a:rPr>
              <a:t>Progress Report – 10 February 2012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191000"/>
            <a:ext cx="7775575" cy="678160"/>
          </a:xfrm>
        </p:spPr>
        <p:txBody>
          <a:bodyPr/>
          <a:lstStyle/>
          <a:p>
            <a:r>
              <a:rPr lang="en-GB" dirty="0" smtClean="0"/>
              <a:t>Matteo Turilli</a:t>
            </a:r>
          </a:p>
          <a:p>
            <a:r>
              <a:rPr lang="en-GB" dirty="0" smtClean="0"/>
              <a:t>matteo.turilli@oerc.ox.ac.uk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371150" y="728205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600" dirty="0" smtClean="0"/>
              <a:t>Roadmap</a:t>
            </a:r>
            <a:endParaRPr lang="en-GB" sz="2600" dirty="0"/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1332520" y="5134980"/>
            <a:ext cx="7740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" name="Straight Arrow Connector 5"/>
          <p:cNvCxnSpPr/>
          <p:nvPr/>
        </p:nvCxnSpPr>
        <p:spPr bwMode="auto">
          <a:xfrm flipV="1">
            <a:off x="1640880" y="980728"/>
            <a:ext cx="0" cy="43204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 rot="18000000">
            <a:off x="1622858" y="5381920"/>
            <a:ext cx="898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latin typeface="+mj-lt"/>
              </a:rPr>
              <a:t>Oct ‘11</a:t>
            </a:r>
            <a:endParaRPr lang="en-GB" sz="18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 rot="18000000">
            <a:off x="1182105" y="5404132"/>
            <a:ext cx="949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latin typeface="+mj-lt"/>
              </a:rPr>
              <a:t>Sep ‘11</a:t>
            </a:r>
            <a:endParaRPr lang="en-GB" sz="18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 rot="18000000">
            <a:off x="2012315" y="5404132"/>
            <a:ext cx="949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latin typeface="+mj-lt"/>
              </a:rPr>
              <a:t>Nov ‘11</a:t>
            </a:r>
            <a:endParaRPr lang="en-GB" sz="18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 rot="18000000">
            <a:off x="2427420" y="5404132"/>
            <a:ext cx="949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latin typeface="+mj-lt"/>
              </a:rPr>
              <a:t>Dec ‘11</a:t>
            </a:r>
            <a:endParaRPr lang="en-GB" sz="1800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 rot="18000000">
            <a:off x="2853201" y="5394886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latin typeface="+mj-lt"/>
              </a:rPr>
              <a:t>Jan ‘12</a:t>
            </a:r>
            <a:endParaRPr lang="en-GB" sz="1800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 rot="18000000">
            <a:off x="3255482" y="5405992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latin typeface="+mj-lt"/>
              </a:rPr>
              <a:t>Feb ‘12</a:t>
            </a:r>
            <a:endParaRPr lang="en-GB" sz="1800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 rot="18000000">
            <a:off x="4104928" y="5389333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latin typeface="+mj-lt"/>
              </a:rPr>
              <a:t>Apr ‘12</a:t>
            </a:r>
            <a:endParaRPr lang="en-GB" sz="1800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 rot="18000000">
            <a:off x="3670587" y="5405992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latin typeface="+mj-lt"/>
              </a:rPr>
              <a:t>Mar ‘12</a:t>
            </a:r>
            <a:endParaRPr lang="en-GB" sz="1800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 rot="18000000">
            <a:off x="4481561" y="5422651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latin typeface="+mj-lt"/>
              </a:rPr>
              <a:t>May ‘12</a:t>
            </a:r>
            <a:endParaRPr lang="en-GB" sz="1800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 rot="18000000">
            <a:off x="4928726" y="5394886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latin typeface="+mj-lt"/>
              </a:rPr>
              <a:t>Jun ‘12</a:t>
            </a:r>
            <a:endParaRPr lang="en-GB" sz="1800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 rot="18000000">
            <a:off x="5382303" y="5361568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latin typeface="+mj-lt"/>
              </a:rPr>
              <a:t>Jul ‘12</a:t>
            </a:r>
            <a:endParaRPr lang="en-GB" sz="1800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 rot="18000000">
            <a:off x="5739700" y="5411545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latin typeface="+mj-lt"/>
              </a:rPr>
              <a:t>Aug ‘12</a:t>
            </a:r>
            <a:endParaRPr lang="en-GB" sz="1800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 rot="18000000">
            <a:off x="6595558" y="5389333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latin typeface="+mj-lt"/>
              </a:rPr>
              <a:t>Oct ‘12</a:t>
            </a:r>
            <a:endParaRPr lang="en-GB" sz="1800" dirty="0"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 rot="18000000">
            <a:off x="6154805" y="5411545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latin typeface="+mj-lt"/>
              </a:rPr>
              <a:t>Sep ‘12</a:t>
            </a:r>
            <a:endParaRPr lang="en-GB" sz="1800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 rot="18000000">
            <a:off x="6985015" y="5411545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latin typeface="+mj-lt"/>
              </a:rPr>
              <a:t>Nov ‘12</a:t>
            </a:r>
            <a:endParaRPr lang="en-GB" sz="1800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 rot="18000000">
            <a:off x="7400120" y="5411545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latin typeface="+mj-lt"/>
              </a:rPr>
              <a:t>Dec ‘12</a:t>
            </a:r>
            <a:endParaRPr lang="en-GB" sz="1800" dirty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 rot="18000000">
            <a:off x="7834461" y="5394886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latin typeface="+mj-lt"/>
              </a:rPr>
              <a:t>Jan ‘13</a:t>
            </a:r>
            <a:endParaRPr lang="en-GB" sz="1800" dirty="0"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 rot="18000000">
            <a:off x="8236741" y="5405992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latin typeface="+mj-lt"/>
              </a:rPr>
              <a:t>Feb ‘13</a:t>
            </a:r>
            <a:endParaRPr lang="en-GB" sz="18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553" y="1249015"/>
            <a:ext cx="11993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+mj-lt"/>
              </a:rPr>
              <a:t>Engagement</a:t>
            </a:r>
            <a:endParaRPr lang="en-GB" sz="1400" dirty="0"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2097" y="1541406"/>
            <a:ext cx="8915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+mj-lt"/>
              </a:rPr>
              <a:t>Blueprint</a:t>
            </a:r>
            <a:endParaRPr lang="en-GB" sz="1400" dirty="0"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5153" y="1833797"/>
            <a:ext cx="9509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+mj-lt"/>
              </a:rPr>
              <a:t>Prototype</a:t>
            </a:r>
            <a:endParaRPr lang="en-GB" sz="1400" dirty="0"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04690" y="4465314"/>
            <a:ext cx="8114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+mj-lt"/>
              </a:rPr>
              <a:t>Reports</a:t>
            </a:r>
            <a:endParaRPr lang="en-GB" sz="1400" dirty="0"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-36512" y="4762460"/>
            <a:ext cx="13099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+mj-lt"/>
              </a:rPr>
              <a:t>Dissemination</a:t>
            </a:r>
            <a:endParaRPr lang="en-GB" sz="1400" dirty="0"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09737" y="2126188"/>
            <a:ext cx="1040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+mj-lt"/>
              </a:rPr>
              <a:t>Scenario 1</a:t>
            </a:r>
            <a:endParaRPr lang="en-GB" sz="1400" dirty="0"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09737" y="2418579"/>
            <a:ext cx="1040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+mj-lt"/>
              </a:rPr>
              <a:t>Scenario 2</a:t>
            </a:r>
            <a:endParaRPr lang="en-GB" sz="1400" dirty="0"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09737" y="2710970"/>
            <a:ext cx="1040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+mj-lt"/>
              </a:rPr>
              <a:t>Scenario 3</a:t>
            </a:r>
            <a:endParaRPr lang="en-GB" sz="1400" dirty="0"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09737" y="3003361"/>
            <a:ext cx="1040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+mj-lt"/>
              </a:rPr>
              <a:t>Scenario 4</a:t>
            </a:r>
            <a:endParaRPr lang="en-GB" sz="1400" dirty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09737" y="3295752"/>
            <a:ext cx="1040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+mj-lt"/>
              </a:rPr>
              <a:t>Scenario 5</a:t>
            </a:r>
            <a:endParaRPr lang="en-GB" sz="1400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09737" y="3588143"/>
            <a:ext cx="1040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+mj-lt"/>
              </a:rPr>
              <a:t>Scenario 6</a:t>
            </a:r>
            <a:endParaRPr lang="en-GB" sz="1400" dirty="0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640880" y="1310570"/>
            <a:ext cx="1226463" cy="184666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B0F0"/>
              </a:solidFill>
              <a:effectLst/>
              <a:latin typeface="Times New Roman" charset="0"/>
            </a:endParaRPr>
          </a:p>
        </p:txBody>
      </p:sp>
      <p:cxnSp>
        <p:nvCxnSpPr>
          <p:cNvPr id="40" name="Straight Connector 39"/>
          <p:cNvCxnSpPr/>
          <p:nvPr/>
        </p:nvCxnSpPr>
        <p:spPr bwMode="auto">
          <a:xfrm flipV="1">
            <a:off x="2054390" y="980728"/>
            <a:ext cx="0" cy="4151064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 flipV="1">
            <a:off x="2460866" y="980728"/>
            <a:ext cx="0" cy="4151064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 flipV="1">
            <a:off x="2867342" y="980728"/>
            <a:ext cx="0" cy="4151064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 flipV="1">
            <a:off x="3273818" y="980728"/>
            <a:ext cx="0" cy="4151064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 flipV="1">
            <a:off x="3680294" y="980728"/>
            <a:ext cx="0" cy="4151064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 flipV="1">
            <a:off x="4086770" y="980728"/>
            <a:ext cx="0" cy="4151064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flipV="1">
            <a:off x="4493246" y="980728"/>
            <a:ext cx="0" cy="4151064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 flipV="1">
            <a:off x="4899722" y="980728"/>
            <a:ext cx="0" cy="4151064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 flipV="1">
            <a:off x="5306198" y="980728"/>
            <a:ext cx="0" cy="4151064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 flipV="1">
            <a:off x="5712674" y="980728"/>
            <a:ext cx="0" cy="4151064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 flipV="1">
            <a:off x="6119150" y="980728"/>
            <a:ext cx="0" cy="4151064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 flipV="1">
            <a:off x="6525626" y="980728"/>
            <a:ext cx="0" cy="4151064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 flipV="1">
            <a:off x="6932102" y="980728"/>
            <a:ext cx="0" cy="4151064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flipV="1">
            <a:off x="7338578" y="980728"/>
            <a:ext cx="0" cy="4151064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 flipV="1">
            <a:off x="7745054" y="980728"/>
            <a:ext cx="0" cy="4151064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flipV="1">
            <a:off x="8151530" y="980728"/>
            <a:ext cx="0" cy="4151064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 flipV="1">
            <a:off x="8558006" y="980728"/>
            <a:ext cx="0" cy="4151064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flipV="1">
            <a:off x="8964488" y="980728"/>
            <a:ext cx="0" cy="4151064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Rectangle 59"/>
          <p:cNvSpPr/>
          <p:nvPr/>
        </p:nvSpPr>
        <p:spPr bwMode="auto">
          <a:xfrm>
            <a:off x="2063310" y="1597557"/>
            <a:ext cx="6901178" cy="184666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2051720" y="2171531"/>
            <a:ext cx="1223060" cy="184666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2867343" y="2745505"/>
            <a:ext cx="1625904" cy="184666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2456672" y="3032492"/>
            <a:ext cx="2036574" cy="184666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2457169" y="3319479"/>
            <a:ext cx="2036077" cy="184666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2456672" y="3606466"/>
            <a:ext cx="2036574" cy="184666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2051720" y="1884544"/>
            <a:ext cx="6912768" cy="184666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1640880" y="4879310"/>
            <a:ext cx="7323608" cy="205874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 rot="18000000">
            <a:off x="4147523" y="794463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latin typeface="+mj-lt"/>
              </a:rPr>
              <a:t>EGI UCF</a:t>
            </a:r>
            <a:endParaRPr lang="en-GB" sz="1800" dirty="0">
              <a:latin typeface="+mj-lt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1983530" y="4540478"/>
            <a:ext cx="72000" cy="184666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2595060" y="4540478"/>
            <a:ext cx="72000" cy="184666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3202780" y="4540478"/>
            <a:ext cx="72000" cy="184666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3825740" y="4540478"/>
            <a:ext cx="72000" cy="184666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4420364" y="4540478"/>
            <a:ext cx="72000" cy="184666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5056420" y="4540478"/>
            <a:ext cx="72000" cy="184666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5640010" y="4540478"/>
            <a:ext cx="72000" cy="184666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6287100" y="4540478"/>
            <a:ext cx="72000" cy="184666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6859111" y="4540478"/>
            <a:ext cx="72000" cy="184666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7517780" y="4540478"/>
            <a:ext cx="72000" cy="184666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8079437" y="4540478"/>
            <a:ext cx="72000" cy="184666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8748464" y="4540478"/>
            <a:ext cx="72000" cy="184666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2861907" y="2458518"/>
            <a:ext cx="1631339" cy="184666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14902" y="3880534"/>
            <a:ext cx="1040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+mj-lt"/>
              </a:rPr>
              <a:t>Scenario 7</a:t>
            </a:r>
            <a:endParaRPr lang="en-GB" sz="1400" dirty="0">
              <a:latin typeface="+mj-lt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16848" y="4172925"/>
            <a:ext cx="1040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+mj-lt"/>
              </a:rPr>
              <a:t>Scenario </a:t>
            </a:r>
            <a:r>
              <a:rPr lang="en-GB" sz="1400" dirty="0">
                <a:latin typeface="+mj-lt"/>
              </a:rPr>
              <a:t>8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2869723" y="3893453"/>
            <a:ext cx="1623126" cy="184666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2869723" y="4180438"/>
            <a:ext cx="1623126" cy="184666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03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600" dirty="0" smtClean="0"/>
              <a:t>Engagement</a:t>
            </a:r>
            <a:endParaRPr lang="en-GB" sz="2600" dirty="0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508104" y="980728"/>
            <a:ext cx="3096344" cy="1584176"/>
          </a:xfrm>
        </p:spPr>
        <p:txBody>
          <a:bodyPr/>
          <a:lstStyle/>
          <a:p>
            <a:pPr marL="358775" indent="-358775">
              <a:lnSpc>
                <a:spcPts val="2160"/>
              </a:lnSpc>
              <a:spcBef>
                <a:spcPts val="0"/>
              </a:spcBef>
              <a:spcAft>
                <a:spcPts val="600"/>
              </a:spcAft>
              <a:buClr>
                <a:srgbClr val="92D050"/>
              </a:buClr>
              <a:buSzPct val="200000"/>
              <a:buFont typeface="Arial" pitchFamily="34" charset="0"/>
              <a:buChar char="■"/>
            </a:pPr>
            <a:r>
              <a:rPr lang="en-GB" sz="1800" dirty="0" smtClean="0"/>
              <a:t>15 Resource Providers</a:t>
            </a:r>
          </a:p>
          <a:p>
            <a:pPr marL="358775" indent="-358775">
              <a:lnSpc>
                <a:spcPts val="2160"/>
              </a:lnSpc>
              <a:spcBef>
                <a:spcPts val="0"/>
              </a:spcBef>
              <a:spcAft>
                <a:spcPts val="600"/>
              </a:spcAft>
              <a:buClr>
                <a:schemeClr val="bg2"/>
              </a:buClr>
              <a:buSzPct val="200000"/>
              <a:buFont typeface="Arial" pitchFamily="34" charset="0"/>
              <a:buChar char="■"/>
            </a:pPr>
            <a:r>
              <a:rPr lang="en-GB" sz="1800" dirty="0"/>
              <a:t>7</a:t>
            </a:r>
            <a:r>
              <a:rPr lang="en-GB" sz="1800" dirty="0" smtClean="0"/>
              <a:t> Technology Providers</a:t>
            </a:r>
          </a:p>
          <a:p>
            <a:pPr marL="358775" indent="-358775">
              <a:lnSpc>
                <a:spcPts val="216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SzPct val="200000"/>
              <a:buFont typeface="Arial" pitchFamily="34" charset="0"/>
              <a:buChar char="■"/>
            </a:pPr>
            <a:r>
              <a:rPr lang="en-GB" sz="1800" dirty="0"/>
              <a:t>4</a:t>
            </a:r>
            <a:r>
              <a:rPr lang="en-GB" sz="1800" dirty="0" smtClean="0"/>
              <a:t> User Communities</a:t>
            </a:r>
          </a:p>
          <a:p>
            <a:pPr marL="358775" indent="-358775">
              <a:lnSpc>
                <a:spcPts val="2160"/>
              </a:lnSpc>
              <a:spcBef>
                <a:spcPts val="0"/>
              </a:spcBef>
              <a:spcAft>
                <a:spcPts val="600"/>
              </a:spcAft>
              <a:buClr>
                <a:schemeClr val="accent5"/>
              </a:buClr>
              <a:buSzPct val="200000"/>
              <a:buFont typeface="Arial" pitchFamily="34" charset="0"/>
              <a:buChar char="■"/>
            </a:pPr>
            <a:r>
              <a:rPr lang="en-GB" sz="1800" dirty="0"/>
              <a:t>5</a:t>
            </a:r>
            <a:r>
              <a:rPr lang="en-GB" sz="1800" dirty="0" smtClean="0"/>
              <a:t> Liaisons</a:t>
            </a:r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 bwMode="auto">
          <a:xfrm>
            <a:off x="323528" y="1196752"/>
            <a:ext cx="8496944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lnSpc>
                <a:spcPts val="2000"/>
              </a:lnSpc>
              <a:spcBef>
                <a:spcPts val="400"/>
              </a:spcBef>
              <a:spcAft>
                <a:spcPct val="0"/>
              </a:spcAft>
              <a:buClr>
                <a:srgbClr val="021536"/>
              </a:buClr>
              <a:buFont typeface="Arial" charset="0"/>
              <a:buChar char="•"/>
              <a:defRPr sz="1500">
                <a:solidFill>
                  <a:srgbClr val="132148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0" fontAlgn="base" hangingPunct="0">
              <a:lnSpc>
                <a:spcPts val="1900"/>
              </a:lnSpc>
              <a:spcBef>
                <a:spcPts val="3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rgbClr val="20386C"/>
                </a:solidFill>
                <a:latin typeface="+mn-lt"/>
                <a:ea typeface="ＭＳ Ｐゴシック" charset="-128"/>
              </a:defRPr>
            </a:lvl2pPr>
            <a:lvl3pPr marL="895350" indent="-17462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386C"/>
                </a:solidFill>
                <a:latin typeface="+mn-lt"/>
                <a:ea typeface="ＭＳ Ｐゴシック" charset="-128"/>
              </a:defRPr>
            </a:lvl3pPr>
            <a:lvl4pPr marL="914400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defRPr sz="1300">
                <a:solidFill>
                  <a:srgbClr val="20386C"/>
                </a:solidFill>
                <a:latin typeface="+mn-lt"/>
                <a:ea typeface="ＭＳ Ｐゴシック" charset="-128"/>
              </a:defRPr>
            </a:lvl4pPr>
            <a:lvl5pPr marL="1227138" indent="-13017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386C"/>
                </a:solidFill>
                <a:latin typeface="+mn-lt"/>
                <a:ea typeface="ＭＳ Ｐゴシック" charset="-128"/>
              </a:defRPr>
            </a:lvl5pPr>
            <a:lvl6pPr marL="1684338" indent="-13017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accent2"/>
                </a:solidFill>
                <a:latin typeface="+mn-lt"/>
                <a:ea typeface="ＭＳ Ｐゴシック" charset="-128"/>
              </a:defRPr>
            </a:lvl6pPr>
            <a:lvl7pPr marL="2141538" indent="-13017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accent2"/>
                </a:solidFill>
                <a:latin typeface="+mn-lt"/>
                <a:ea typeface="ＭＳ Ｐゴシック" charset="-128"/>
              </a:defRPr>
            </a:lvl7pPr>
            <a:lvl8pPr marL="2598738" indent="-13017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accent2"/>
                </a:solidFill>
                <a:latin typeface="+mn-lt"/>
                <a:ea typeface="ＭＳ Ｐゴシック" charset="-128"/>
              </a:defRPr>
            </a:lvl8pPr>
            <a:lvl9pPr marL="3055938" indent="-130175" algn="l" rtl="0" eaLnBrk="0" fontAlgn="base" hangingPunct="0">
              <a:lnSpc>
                <a:spcPct val="85000"/>
              </a:lnSpc>
              <a:spcBef>
                <a:spcPct val="15000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accent2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lnSpc>
                <a:spcPts val="216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1800" dirty="0" smtClean="0">
                <a:solidFill>
                  <a:srgbClr val="C00000"/>
                </a:solidFill>
              </a:rPr>
              <a:t>24 Nov – 10 Feb:</a:t>
            </a:r>
            <a:endParaRPr lang="en-GB" sz="1800" dirty="0" smtClean="0"/>
          </a:p>
          <a:p>
            <a:pPr marL="0" indent="0">
              <a:lnSpc>
                <a:spcPts val="216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en-GB" sz="1800" dirty="0" smtClean="0"/>
              <a:t>User communities: </a:t>
            </a:r>
          </a:p>
          <a:p>
            <a:pPr>
              <a:lnSpc>
                <a:spcPts val="2160"/>
              </a:lnSpc>
              <a:spcBef>
                <a:spcPts val="0"/>
              </a:spcBef>
              <a:spcAft>
                <a:spcPts val="400"/>
              </a:spcAft>
              <a:buClr>
                <a:srgbClr val="C00000"/>
              </a:buClr>
            </a:pPr>
            <a:r>
              <a:rPr lang="en-GB" sz="1800" dirty="0"/>
              <a:t>i</a:t>
            </a:r>
            <a:r>
              <a:rPr lang="en-GB" sz="1800" dirty="0" smtClean="0"/>
              <a:t>ncreased from 1 to 4;</a:t>
            </a:r>
          </a:p>
          <a:p>
            <a:pPr>
              <a:lnSpc>
                <a:spcPts val="2160"/>
              </a:lnSpc>
              <a:spcBef>
                <a:spcPts val="0"/>
              </a:spcBef>
              <a:spcAft>
                <a:spcPts val="400"/>
              </a:spcAft>
              <a:buClr>
                <a:srgbClr val="C00000"/>
              </a:buClr>
            </a:pPr>
            <a:r>
              <a:rPr lang="en-GB" sz="1800" dirty="0" smtClean="0"/>
              <a:t>undergoing contacts with 2 communities;  </a:t>
            </a:r>
            <a:endParaRPr lang="en-GB" sz="1800" dirty="0"/>
          </a:p>
          <a:p>
            <a:pPr>
              <a:lnSpc>
                <a:spcPts val="2160"/>
              </a:lnSpc>
              <a:spcBef>
                <a:spcPts val="0"/>
              </a:spcBef>
              <a:spcAft>
                <a:spcPts val="400"/>
              </a:spcAft>
              <a:buClr>
                <a:srgbClr val="C00000"/>
              </a:buClr>
            </a:pPr>
            <a:r>
              <a:rPr lang="en-GB" sz="1800" dirty="0" smtClean="0"/>
              <a:t>defined a process for user requirement collection and integration within EGI procedures.</a:t>
            </a:r>
          </a:p>
          <a:p>
            <a:pPr marL="0" indent="0">
              <a:lnSpc>
                <a:spcPts val="2160"/>
              </a:lnSpc>
              <a:spcBef>
                <a:spcPts val="1200"/>
              </a:spcBef>
              <a:spcAft>
                <a:spcPts val="400"/>
              </a:spcAft>
              <a:buNone/>
            </a:pPr>
            <a:r>
              <a:rPr lang="en-GB" sz="1800" dirty="0" smtClean="0"/>
              <a:t>Liaisons:</a:t>
            </a:r>
          </a:p>
          <a:p>
            <a:pPr>
              <a:lnSpc>
                <a:spcPts val="2160"/>
              </a:lnSpc>
              <a:spcBef>
                <a:spcPts val="0"/>
              </a:spcBef>
              <a:spcAft>
                <a:spcPts val="400"/>
              </a:spcAft>
              <a:buClr>
                <a:srgbClr val="C00000"/>
              </a:buClr>
            </a:pPr>
            <a:r>
              <a:rPr lang="en-GB" sz="1800" dirty="0"/>
              <a:t>i</a:t>
            </a:r>
            <a:r>
              <a:rPr lang="en-GB" sz="1800" dirty="0" smtClean="0"/>
              <a:t>ncreased from 2 to 5;</a:t>
            </a:r>
          </a:p>
          <a:p>
            <a:pPr>
              <a:lnSpc>
                <a:spcPts val="2160"/>
              </a:lnSpc>
              <a:spcBef>
                <a:spcPts val="0"/>
              </a:spcBef>
              <a:spcAft>
                <a:spcPts val="400"/>
              </a:spcAft>
              <a:buClr>
                <a:srgbClr val="C00000"/>
              </a:buClr>
            </a:pPr>
            <a:r>
              <a:rPr lang="en-GB" sz="1800" dirty="0" smtClean="0"/>
              <a:t>coordinating effort with other EGI Task Forces and EU cloud-related activities.</a:t>
            </a:r>
          </a:p>
          <a:p>
            <a:pPr marL="0" indent="0">
              <a:lnSpc>
                <a:spcPts val="2160"/>
              </a:lnSpc>
              <a:spcBef>
                <a:spcPts val="1200"/>
              </a:spcBef>
              <a:spcAft>
                <a:spcPts val="400"/>
              </a:spcAft>
              <a:buNone/>
            </a:pPr>
            <a:r>
              <a:rPr lang="en-GB" sz="1800" dirty="0" smtClean="0"/>
              <a:t>Resource and Technology Providers:</a:t>
            </a:r>
          </a:p>
          <a:p>
            <a:pPr>
              <a:lnSpc>
                <a:spcPts val="2160"/>
              </a:lnSpc>
              <a:spcBef>
                <a:spcPts val="0"/>
              </a:spcBef>
              <a:spcAft>
                <a:spcPts val="400"/>
              </a:spcAft>
              <a:buClr>
                <a:srgbClr val="C00000"/>
              </a:buClr>
            </a:pPr>
            <a:r>
              <a:rPr lang="en-GB" sz="1800" dirty="0" smtClean="0"/>
              <a:t>increased of 1 unity each;</a:t>
            </a:r>
          </a:p>
          <a:p>
            <a:pPr>
              <a:lnSpc>
                <a:spcPts val="2160"/>
              </a:lnSpc>
              <a:spcBef>
                <a:spcPts val="0"/>
              </a:spcBef>
              <a:spcAft>
                <a:spcPts val="400"/>
              </a:spcAft>
              <a:buClr>
                <a:srgbClr val="C00000"/>
              </a:buClr>
            </a:pPr>
            <a:r>
              <a:rPr lang="en-GB" sz="1800" dirty="0" smtClean="0"/>
              <a:t>fundamentally stable as desired for consolidation;</a:t>
            </a:r>
          </a:p>
          <a:p>
            <a:pPr>
              <a:lnSpc>
                <a:spcPts val="2160"/>
              </a:lnSpc>
              <a:spcBef>
                <a:spcPts val="0"/>
              </a:spcBef>
              <a:spcAft>
                <a:spcPts val="400"/>
              </a:spcAft>
              <a:buClr>
                <a:srgbClr val="C00000"/>
              </a:buClr>
            </a:pPr>
            <a:r>
              <a:rPr lang="en-GB" sz="1800" dirty="0" smtClean="0"/>
              <a:t>not all RP contribute resources.</a:t>
            </a:r>
          </a:p>
          <a:p>
            <a:pPr marL="0" indent="0">
              <a:lnSpc>
                <a:spcPts val="216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en-GB" sz="1800" dirty="0" smtClean="0"/>
          </a:p>
        </p:txBody>
      </p:sp>
    </p:spTree>
    <p:extLst>
      <p:ext uri="{BB962C8B-B14F-4D97-AF65-F5344CB8AC3E}">
        <p14:creationId xmlns:p14="http://schemas.microsoft.com/office/powerpoint/2010/main" val="1751288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600" dirty="0" smtClean="0"/>
              <a:t>Blueprint</a:t>
            </a:r>
            <a:endParaRPr lang="en-GB" sz="2600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2267744" y="5131792"/>
            <a:ext cx="6840760" cy="31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V="1">
            <a:off x="2483768" y="980728"/>
            <a:ext cx="0" cy="43204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 rot="18000000">
            <a:off x="2510830" y="5383780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latin typeface="+mj-lt"/>
              </a:rPr>
              <a:t>Leader</a:t>
            </a:r>
            <a:endParaRPr lang="en-GB" sz="1800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 rot="18000000">
            <a:off x="3379454" y="5408075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latin typeface="+mj-lt"/>
              </a:rPr>
              <a:t>1</a:t>
            </a:r>
            <a:r>
              <a:rPr lang="en-GB" sz="1800" baseline="30000" dirty="0" smtClean="0">
                <a:latin typeface="+mj-lt"/>
              </a:rPr>
              <a:t>st</a:t>
            </a:r>
            <a:r>
              <a:rPr lang="en-GB" sz="1800" dirty="0" smtClean="0">
                <a:latin typeface="+mj-lt"/>
              </a:rPr>
              <a:t> draft</a:t>
            </a:r>
            <a:endParaRPr lang="en-GB" sz="1800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 rot="18000000">
            <a:off x="3982360" y="5446178"/>
            <a:ext cx="1373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800" dirty="0" smtClean="0">
                <a:latin typeface="+mj-lt"/>
              </a:rPr>
              <a:t>Workgroup </a:t>
            </a:r>
          </a:p>
          <a:p>
            <a:pPr algn="ctr"/>
            <a:r>
              <a:rPr lang="en-GB" sz="1800" dirty="0" smtClean="0">
                <a:latin typeface="+mj-lt"/>
              </a:rPr>
              <a:t>draft</a:t>
            </a:r>
            <a:endParaRPr lang="en-GB" sz="1800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 rot="18000000">
            <a:off x="5179808" y="5422651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latin typeface="+mj-lt"/>
              </a:rPr>
              <a:t>TF draft</a:t>
            </a:r>
            <a:endParaRPr lang="en-GB" sz="1800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 rot="18000000">
            <a:off x="5736127" y="5600346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latin typeface="+mj-lt"/>
              </a:rPr>
              <a:t>Peer review</a:t>
            </a:r>
            <a:endParaRPr lang="en-GB" sz="1800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 rot="18000000">
            <a:off x="7608489" y="5431323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800" dirty="0" smtClean="0">
                <a:latin typeface="+mj-lt"/>
              </a:rPr>
              <a:t>OGF </a:t>
            </a:r>
          </a:p>
          <a:p>
            <a:pPr algn="ctr"/>
            <a:r>
              <a:rPr lang="en-GB" sz="1800" dirty="0" smtClean="0">
                <a:latin typeface="+mj-lt"/>
              </a:rPr>
              <a:t>submission</a:t>
            </a:r>
            <a:endParaRPr lang="en-GB" sz="1800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 rot="18000000">
            <a:off x="6594201" y="5607532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latin typeface="+mj-lt"/>
              </a:rPr>
              <a:t>Presentation</a:t>
            </a:r>
            <a:endParaRPr lang="en-GB" sz="1800" dirty="0"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89410" y="1196752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latin typeface="+mj-lt"/>
              </a:rPr>
              <a:t>Introduction</a:t>
            </a:r>
            <a:endParaRPr lang="en-GB" sz="1800" dirty="0"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233066" y="1520907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latin typeface="+mj-lt"/>
              </a:rPr>
              <a:t>Overview</a:t>
            </a:r>
            <a:endParaRPr lang="en-GB" sz="1800" dirty="0"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37977" y="1845062"/>
            <a:ext cx="194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latin typeface="+mj-lt"/>
              </a:rPr>
              <a:t>VM Management</a:t>
            </a:r>
            <a:endParaRPr lang="en-GB" sz="1800" dirty="0"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38114" y="4438302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latin typeface="+mj-lt"/>
              </a:rPr>
              <a:t>Conclusions</a:t>
            </a:r>
            <a:endParaRPr lang="en-GB" sz="1800" dirty="0"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015058" y="4762460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latin typeface="+mj-lt"/>
              </a:rPr>
              <a:t>References</a:t>
            </a:r>
            <a:endParaRPr lang="en-GB" sz="1800" dirty="0"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53393" y="2169217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latin typeface="+mj-lt"/>
              </a:rPr>
              <a:t>Data Integration</a:t>
            </a:r>
            <a:endParaRPr lang="en-GB" sz="1800" dirty="0"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36512" y="2493372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latin typeface="+mj-lt"/>
              </a:rPr>
              <a:t>Information Discovery</a:t>
            </a:r>
            <a:endParaRPr lang="en-GB" sz="1800" dirty="0"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053530" y="2817527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latin typeface="+mj-lt"/>
              </a:rPr>
              <a:t>Accounting</a:t>
            </a:r>
            <a:endParaRPr lang="en-GB" sz="1800" dirty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117650" y="3141682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latin typeface="+mj-lt"/>
              </a:rPr>
              <a:t>Monitoring</a:t>
            </a:r>
            <a:endParaRPr lang="en-GB" sz="1800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53530" y="3465837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latin typeface="+mj-lt"/>
              </a:rPr>
              <a:t>Notification</a:t>
            </a:r>
            <a:endParaRPr lang="en-GB" sz="1800" dirty="0"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847309" y="3789992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latin typeface="+mj-lt"/>
              </a:rPr>
              <a:t>AA</a:t>
            </a:r>
            <a:endParaRPr lang="en-GB" sz="1800" dirty="0">
              <a:latin typeface="+mj-lt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2490394" y="1300118"/>
            <a:ext cx="3415089" cy="184666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B0F0"/>
              </a:solidFill>
              <a:effectLst/>
              <a:latin typeface="Times New Roman" charset="0"/>
            </a:endParaRPr>
          </a:p>
        </p:txBody>
      </p:sp>
      <p:cxnSp>
        <p:nvCxnSpPr>
          <p:cNvPr id="42" name="Straight Connector 41"/>
          <p:cNvCxnSpPr/>
          <p:nvPr/>
        </p:nvCxnSpPr>
        <p:spPr bwMode="auto">
          <a:xfrm flipV="1">
            <a:off x="3206518" y="980728"/>
            <a:ext cx="0" cy="4151064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 flipV="1">
            <a:off x="4106173" y="980728"/>
            <a:ext cx="0" cy="4151064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 flipV="1">
            <a:off x="5005828" y="980728"/>
            <a:ext cx="0" cy="4151064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 flipV="1">
            <a:off x="5905483" y="980728"/>
            <a:ext cx="0" cy="4151064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 flipV="1">
            <a:off x="6805138" y="980728"/>
            <a:ext cx="0" cy="4151064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 flipV="1">
            <a:off x="7704793" y="980728"/>
            <a:ext cx="0" cy="4151064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 flipV="1">
            <a:off x="8604448" y="980728"/>
            <a:ext cx="0" cy="4151064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Rectangle 59"/>
          <p:cNvSpPr/>
          <p:nvPr/>
        </p:nvSpPr>
        <p:spPr bwMode="auto">
          <a:xfrm>
            <a:off x="2490394" y="1622894"/>
            <a:ext cx="716400" cy="184666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2490394" y="2268446"/>
            <a:ext cx="1217510" cy="184666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2490394" y="2591222"/>
            <a:ext cx="716400" cy="184666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2490394" y="2913998"/>
            <a:ext cx="716400" cy="184666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2490394" y="3236774"/>
            <a:ext cx="1217510" cy="184666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2490394" y="3559550"/>
            <a:ext cx="716400" cy="184666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2490394" y="3882325"/>
            <a:ext cx="1223834" cy="184666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2490394" y="1945670"/>
            <a:ext cx="2515434" cy="184666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 rot="18000000">
            <a:off x="7332041" y="794463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latin typeface="+mj-lt"/>
              </a:rPr>
              <a:t>EGI UCF</a:t>
            </a:r>
            <a:endParaRPr lang="en-GB" sz="1800" dirty="0">
              <a:latin typeface="+mj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79512" y="4114147"/>
            <a:ext cx="219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latin typeface="+mj-lt"/>
              </a:rPr>
              <a:t>VM images Sharing</a:t>
            </a:r>
            <a:endParaRPr lang="en-GB" sz="1800" dirty="0"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2490394" y="4221088"/>
            <a:ext cx="716400" cy="184666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147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600" dirty="0" smtClean="0"/>
              <a:t>Scenarios Progress</a:t>
            </a:r>
            <a:endParaRPr lang="en-GB" sz="2600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1116496" y="5341495"/>
            <a:ext cx="7920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V="1">
            <a:off x="1424856" y="1196752"/>
            <a:ext cx="0" cy="4464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 rot="18000000">
            <a:off x="1679897" y="5595454"/>
            <a:ext cx="95410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dirty="0" smtClean="0">
                <a:latin typeface="+mj-lt"/>
              </a:rPr>
              <a:t>kick-start</a:t>
            </a:r>
            <a:endParaRPr lang="en-GB" sz="1500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 rot="18000000">
            <a:off x="1277888" y="5488360"/>
            <a:ext cx="72167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dirty="0" smtClean="0">
                <a:latin typeface="+mj-lt"/>
              </a:rPr>
              <a:t>leader</a:t>
            </a:r>
            <a:endParaRPr lang="en-GB" sz="1500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 rot="18000000">
            <a:off x="2180093" y="5650324"/>
            <a:ext cx="108395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500" dirty="0" smtClean="0">
                <a:latin typeface="+mj-lt"/>
              </a:rPr>
              <a:t>Use case</a:t>
            </a:r>
            <a:r>
              <a:rPr lang="en-GB" sz="1500" dirty="0">
                <a:latin typeface="+mj-lt"/>
              </a:rPr>
              <a:t>s</a:t>
            </a:r>
            <a:endParaRPr lang="en-GB" sz="1500" dirty="0" smtClean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 rot="18000000">
            <a:off x="2624788" y="5705859"/>
            <a:ext cx="127631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dirty="0" smtClean="0">
                <a:latin typeface="+mj-lt"/>
              </a:rPr>
              <a:t>Scenario ref.</a:t>
            </a:r>
            <a:endParaRPr lang="en-GB" sz="1500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 rot="18000000">
            <a:off x="3259290" y="5692240"/>
            <a:ext cx="118333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500" dirty="0" smtClean="0">
                <a:latin typeface="+mj-lt"/>
              </a:rPr>
              <a:t>Capabilities</a:t>
            </a:r>
            <a:endParaRPr lang="en-GB" sz="1500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 rot="18000000">
            <a:off x="3931215" y="5638151"/>
            <a:ext cx="106311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dirty="0" smtClean="0">
                <a:latin typeface="+mj-lt"/>
              </a:rPr>
              <a:t>Standards</a:t>
            </a:r>
            <a:endParaRPr lang="en-GB" sz="1500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 rot="18000000">
            <a:off x="5410773" y="5462791"/>
            <a:ext cx="63299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500" dirty="0" smtClean="0">
                <a:latin typeface="+mj-lt"/>
              </a:rPr>
              <a:t>Tests</a:t>
            </a:r>
          </a:p>
        </p:txBody>
      </p:sp>
      <p:sp>
        <p:nvSpPr>
          <p:cNvPr id="23" name="TextBox 22"/>
          <p:cNvSpPr txBox="1"/>
          <p:nvPr/>
        </p:nvSpPr>
        <p:spPr>
          <a:xfrm rot="18000000">
            <a:off x="4538854" y="5616478"/>
            <a:ext cx="100860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500" dirty="0" err="1" smtClean="0">
                <a:latin typeface="+mj-lt"/>
              </a:rPr>
              <a:t>Impl.tions</a:t>
            </a:r>
            <a:endParaRPr lang="en-GB" sz="1500" dirty="0" smtClean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 rot="18000000">
            <a:off x="5859982" y="5527259"/>
            <a:ext cx="79489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dirty="0" smtClean="0">
                <a:latin typeface="+mj-lt"/>
              </a:rPr>
              <a:t>Testing</a:t>
            </a:r>
          </a:p>
        </p:txBody>
      </p:sp>
      <p:sp>
        <p:nvSpPr>
          <p:cNvPr id="25" name="TextBox 24"/>
          <p:cNvSpPr txBox="1"/>
          <p:nvPr/>
        </p:nvSpPr>
        <p:spPr>
          <a:xfrm rot="18000000">
            <a:off x="6287404" y="5608420"/>
            <a:ext cx="99578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dirty="0" smtClean="0">
                <a:latin typeface="+mj-lt"/>
              </a:rPr>
              <a:t>First draft</a:t>
            </a:r>
            <a:endParaRPr lang="en-GB" sz="1500" dirty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 rot="18000000">
            <a:off x="6826132" y="5617099"/>
            <a:ext cx="102944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dirty="0" smtClean="0">
                <a:latin typeface="+mj-lt"/>
              </a:rPr>
              <a:t>TF review</a:t>
            </a:r>
            <a:endParaRPr lang="en-GB" sz="1500" dirty="0"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 rot="18000000">
            <a:off x="7275224" y="5697861"/>
            <a:ext cx="120257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dirty="0" smtClean="0">
                <a:latin typeface="+mj-lt"/>
              </a:rPr>
              <a:t>Peer review</a:t>
            </a:r>
            <a:endParaRPr lang="en-GB" sz="1500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 rot="18000000">
            <a:off x="7810878" y="5733980"/>
            <a:ext cx="126669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dirty="0" smtClean="0">
                <a:latin typeface="+mj-lt"/>
              </a:rPr>
              <a:t>Presentation</a:t>
            </a:r>
            <a:endParaRPr lang="en-GB" sz="1500" dirty="0"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7504" y="1340272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latin typeface="+mj-lt"/>
              </a:rPr>
              <a:t>Scenario 1</a:t>
            </a:r>
            <a:endParaRPr lang="en-GB" sz="1800" dirty="0">
              <a:latin typeface="+mj-lt"/>
            </a:endParaRPr>
          </a:p>
        </p:txBody>
      </p:sp>
      <p:cxnSp>
        <p:nvCxnSpPr>
          <p:cNvPr id="35" name="Straight Connector 34"/>
          <p:cNvCxnSpPr/>
          <p:nvPr/>
        </p:nvCxnSpPr>
        <p:spPr bwMode="auto">
          <a:xfrm flipV="1">
            <a:off x="1838366" y="1266688"/>
            <a:ext cx="0" cy="406800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V="1">
            <a:off x="2414208" y="1266688"/>
            <a:ext cx="0" cy="406800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2990050" y="1266688"/>
            <a:ext cx="0" cy="406800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flipV="1">
            <a:off x="3565892" y="1266688"/>
            <a:ext cx="0" cy="406800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flipV="1">
            <a:off x="4141734" y="1266688"/>
            <a:ext cx="0" cy="406800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 flipV="1">
            <a:off x="4717576" y="1266688"/>
            <a:ext cx="0" cy="406800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 flipV="1">
            <a:off x="5293418" y="1266688"/>
            <a:ext cx="0" cy="406800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 flipV="1">
            <a:off x="5869260" y="1266688"/>
            <a:ext cx="0" cy="406800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 flipV="1">
            <a:off x="6445102" y="1266688"/>
            <a:ext cx="0" cy="406800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 flipV="1">
            <a:off x="7020944" y="1266688"/>
            <a:ext cx="0" cy="406800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flipV="1">
            <a:off x="7596786" y="1266688"/>
            <a:ext cx="0" cy="406800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 flipV="1">
            <a:off x="8172628" y="1266688"/>
            <a:ext cx="0" cy="406800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 flipV="1">
            <a:off x="8748464" y="1266688"/>
            <a:ext cx="0" cy="406800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107504" y="1828068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latin typeface="+mj-lt"/>
              </a:rPr>
              <a:t>Scenario 2</a:t>
            </a:r>
            <a:endParaRPr lang="en-GB" sz="1800" dirty="0">
              <a:latin typeface="+mj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07504" y="2315864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latin typeface="+mj-lt"/>
              </a:rPr>
              <a:t>Scenario 3</a:t>
            </a:r>
            <a:endParaRPr lang="en-GB" sz="1800" dirty="0">
              <a:latin typeface="+mj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07504" y="2803660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latin typeface="+mj-lt"/>
              </a:rPr>
              <a:t>Scenario 4</a:t>
            </a:r>
            <a:endParaRPr lang="en-GB" sz="1800" dirty="0">
              <a:latin typeface="+mj-l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07504" y="3291456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latin typeface="+mj-lt"/>
              </a:rPr>
              <a:t>Scenario 5</a:t>
            </a:r>
            <a:endParaRPr lang="en-GB" sz="1800" dirty="0">
              <a:latin typeface="+mj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07504" y="3779252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latin typeface="+mj-lt"/>
              </a:rPr>
              <a:t>Scenario 6</a:t>
            </a:r>
            <a:endParaRPr lang="en-GB" sz="1800" dirty="0">
              <a:latin typeface="+mj-lt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1422630" y="2420392"/>
            <a:ext cx="1567420" cy="184666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B0F0"/>
              </a:solidFill>
              <a:effectLst/>
              <a:latin typeface="Times New Roman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1422630" y="1916336"/>
            <a:ext cx="4446630" cy="184666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B0F0"/>
              </a:solidFill>
              <a:effectLst/>
              <a:latin typeface="Times New Roman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1424856" y="1443638"/>
            <a:ext cx="5596088" cy="184666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B0F0"/>
              </a:solidFill>
              <a:effectLst/>
              <a:latin typeface="Times New Roman" charset="0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1422630" y="2924448"/>
            <a:ext cx="4446630" cy="184666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B0F0"/>
              </a:solidFill>
              <a:effectLst/>
              <a:latin typeface="Times New Roman" charset="0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1422630" y="3387854"/>
            <a:ext cx="5022472" cy="184666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B0F0"/>
              </a:solidFill>
              <a:effectLst/>
              <a:latin typeface="Times New Roman" charset="0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1422630" y="3882419"/>
            <a:ext cx="3870788" cy="184666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B0F0"/>
              </a:solidFill>
              <a:effectLst/>
              <a:latin typeface="Times New Roman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07504" y="4283804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latin typeface="+mj-lt"/>
              </a:rPr>
              <a:t>Scenario 7</a:t>
            </a:r>
            <a:endParaRPr lang="en-GB" sz="1800" dirty="0">
              <a:latin typeface="+mj-lt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1422630" y="4386971"/>
            <a:ext cx="3870788" cy="184666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B0F0"/>
              </a:solidFill>
              <a:effectLst/>
              <a:latin typeface="Times New Roman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07504" y="4787860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smtClean="0">
                <a:latin typeface="+mj-lt"/>
              </a:rPr>
              <a:t>Scenario 8</a:t>
            </a:r>
            <a:endParaRPr lang="en-GB" sz="1800" dirty="0">
              <a:latin typeface="+mj-lt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1422630" y="4891027"/>
            <a:ext cx="4446630" cy="184666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rgbClr val="00B0F0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544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600" dirty="0" smtClean="0"/>
              <a:t>Dissemination</a:t>
            </a:r>
            <a:endParaRPr lang="en-GB" sz="2600" dirty="0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79413" y="1124744"/>
            <a:ext cx="8441059" cy="2160240"/>
          </a:xfrm>
        </p:spPr>
        <p:txBody>
          <a:bodyPr/>
          <a:lstStyle/>
          <a:p>
            <a:pPr>
              <a:lnSpc>
                <a:spcPts val="216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800" b="1" dirty="0" smtClean="0">
                <a:solidFill>
                  <a:srgbClr val="C00000"/>
                </a:solidFill>
              </a:rPr>
              <a:t>Wiki site</a:t>
            </a:r>
            <a:r>
              <a:rPr lang="en-GB" sz="1800" dirty="0" smtClean="0">
                <a:solidFill>
                  <a:srgbClr val="C00000"/>
                </a:solidFill>
              </a:rPr>
              <a:t>.</a:t>
            </a:r>
            <a:r>
              <a:rPr lang="en-GB" sz="1800" dirty="0" smtClean="0"/>
              <a:t> Completed.</a:t>
            </a:r>
          </a:p>
          <a:p>
            <a:pPr>
              <a:lnSpc>
                <a:spcPts val="216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800" b="1" dirty="0" smtClean="0">
                <a:solidFill>
                  <a:srgbClr val="C00000"/>
                </a:solidFill>
              </a:rPr>
              <a:t>Blog</a:t>
            </a:r>
            <a:r>
              <a:rPr lang="en-GB" sz="1800" dirty="0" smtClean="0">
                <a:solidFill>
                  <a:srgbClr val="C00000"/>
                </a:solidFill>
              </a:rPr>
              <a:t>.</a:t>
            </a:r>
            <a:r>
              <a:rPr lang="en-GB" sz="1800" dirty="0" smtClean="0"/>
              <a:t> Members of the TF found it too time consuming. Substituted by Twitter and dedicated #</a:t>
            </a:r>
            <a:r>
              <a:rPr lang="en-GB" sz="1800" dirty="0" err="1" smtClean="0"/>
              <a:t>ashtag</a:t>
            </a:r>
            <a:r>
              <a:rPr lang="en-GB" sz="1800" dirty="0" smtClean="0"/>
              <a:t>.</a:t>
            </a:r>
          </a:p>
          <a:p>
            <a:pPr>
              <a:lnSpc>
                <a:spcPts val="216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800" b="1" dirty="0" smtClean="0">
                <a:solidFill>
                  <a:srgbClr val="C00000"/>
                </a:solidFill>
              </a:rPr>
              <a:t>Conferences</a:t>
            </a:r>
            <a:r>
              <a:rPr lang="en-GB" sz="1800" dirty="0" smtClean="0"/>
              <a:t>. 8 conferences and workshop presentations planned between February and May 2012.</a:t>
            </a:r>
          </a:p>
          <a:p>
            <a:pPr>
              <a:lnSpc>
                <a:spcPts val="216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800" b="1" dirty="0" smtClean="0">
                <a:solidFill>
                  <a:srgbClr val="C00000"/>
                </a:solidFill>
              </a:rPr>
              <a:t>Liaisons</a:t>
            </a:r>
            <a:r>
              <a:rPr lang="en-GB" sz="1800" dirty="0" smtClean="0"/>
              <a:t>.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20" r="33126" b="55239"/>
          <a:stretch/>
        </p:blipFill>
        <p:spPr bwMode="auto">
          <a:xfrm>
            <a:off x="5364089" y="3642361"/>
            <a:ext cx="3459872" cy="2407920"/>
          </a:xfrm>
          <a:prstGeom prst="rect">
            <a:avLst/>
          </a:prstGeom>
          <a:noFill/>
          <a:ln>
            <a:noFill/>
          </a:ln>
          <a:effectLst>
            <a:outerShdw blurRad="127000" dist="35921" dir="2700000" algn="ctr" rotWithShape="0">
              <a:schemeClr val="bg1">
                <a:lumMod val="8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375"/>
          <a:stretch/>
        </p:blipFill>
        <p:spPr bwMode="auto">
          <a:xfrm>
            <a:off x="467544" y="3437674"/>
            <a:ext cx="5324475" cy="2582416"/>
          </a:xfrm>
          <a:prstGeom prst="rect">
            <a:avLst/>
          </a:prstGeom>
          <a:noFill/>
          <a:ln>
            <a:noFill/>
          </a:ln>
          <a:effectLst>
            <a:outerShdw blurRad="127000" dist="35921" dir="2700000" algn="ctr" rotWithShape="0">
              <a:schemeClr val="bg1">
                <a:lumMod val="8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0721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8313" y="2708920"/>
            <a:ext cx="7772400" cy="1246188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GB" sz="3200" dirty="0" smtClean="0">
                <a:solidFill>
                  <a:schemeClr val="tx1"/>
                </a:solidFill>
              </a:rPr>
              <a:t>Thank you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191000"/>
            <a:ext cx="7775575" cy="678160"/>
          </a:xfrm>
        </p:spPr>
        <p:txBody>
          <a:bodyPr/>
          <a:lstStyle/>
          <a:p>
            <a:r>
              <a:rPr lang="en-GB" dirty="0" smtClean="0"/>
              <a:t>Matteo Turilli</a:t>
            </a:r>
          </a:p>
          <a:p>
            <a:r>
              <a:rPr lang="en-GB" dirty="0" smtClean="0"/>
              <a:t>matteo.turilli@oerc.ox.ac.uk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371150" y="728205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2770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ntelligentDocuments">
  <a:themeElements>
    <a:clrScheme name="Custom 5">
      <a:dk1>
        <a:srgbClr val="021536"/>
      </a:dk1>
      <a:lt1>
        <a:srgbClr val="FFFFFF"/>
      </a:lt1>
      <a:dk2>
        <a:srgbClr val="001242"/>
      </a:dk2>
      <a:lt2>
        <a:srgbClr val="6FBEE8"/>
      </a:lt2>
      <a:accent1>
        <a:srgbClr val="001535"/>
      </a:accent1>
      <a:accent2>
        <a:srgbClr val="0A2959"/>
      </a:accent2>
      <a:accent3>
        <a:srgbClr val="77C0E8"/>
      </a:accent3>
      <a:accent4>
        <a:srgbClr val="001242"/>
      </a:accent4>
      <a:accent5>
        <a:srgbClr val="C3D4E3"/>
      </a:accent5>
      <a:accent6>
        <a:srgbClr val="021536"/>
      </a:accent6>
      <a:hlink>
        <a:srgbClr val="1D14E4"/>
      </a:hlink>
      <a:folHlink>
        <a:srgbClr val="872DA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IntelligentDocumen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lligentDocument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lligentDocument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lligentDocument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lligentDocument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lligentDocument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lligentDocument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lligentDocuments 8">
        <a:dk1>
          <a:srgbClr val="7A0200"/>
        </a:dk1>
        <a:lt1>
          <a:srgbClr val="FFFFFF"/>
        </a:lt1>
        <a:dk2>
          <a:srgbClr val="FFFFFF"/>
        </a:dk2>
        <a:lt2>
          <a:srgbClr val="969696"/>
        </a:lt2>
        <a:accent1>
          <a:srgbClr val="D74119"/>
        </a:accent1>
        <a:accent2>
          <a:srgbClr val="E27023"/>
        </a:accent2>
        <a:accent3>
          <a:srgbClr val="FFFFFF"/>
        </a:accent3>
        <a:accent4>
          <a:srgbClr val="670100"/>
        </a:accent4>
        <a:accent5>
          <a:srgbClr val="E8B0AB"/>
        </a:accent5>
        <a:accent6>
          <a:srgbClr val="CD651F"/>
        </a:accent6>
        <a:hlink>
          <a:srgbClr val="E4028C"/>
        </a:hlink>
        <a:folHlink>
          <a:srgbClr val="AA2D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lligentDocuments 9">
        <a:dk1>
          <a:srgbClr val="7A0200"/>
        </a:dk1>
        <a:lt1>
          <a:srgbClr val="FFFFFF"/>
        </a:lt1>
        <a:dk2>
          <a:srgbClr val="FFFFFF"/>
        </a:dk2>
        <a:lt2>
          <a:srgbClr val="E7E7E9"/>
        </a:lt2>
        <a:accent1>
          <a:srgbClr val="D74119"/>
        </a:accent1>
        <a:accent2>
          <a:srgbClr val="E27023"/>
        </a:accent2>
        <a:accent3>
          <a:srgbClr val="FFFFFF"/>
        </a:accent3>
        <a:accent4>
          <a:srgbClr val="670100"/>
        </a:accent4>
        <a:accent5>
          <a:srgbClr val="E8B0AB"/>
        </a:accent5>
        <a:accent6>
          <a:srgbClr val="CD651F"/>
        </a:accent6>
        <a:hlink>
          <a:srgbClr val="E4028C"/>
        </a:hlink>
        <a:folHlink>
          <a:srgbClr val="AA2D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Office\Templates\www.awesomebackgrounds.com   </Template>
  <TotalTime>5180</TotalTime>
  <Words>316</Words>
  <Application>Microsoft Macintosh PowerPoint</Application>
  <PresentationFormat>On-screen Show (4:3)</PresentationFormat>
  <Paragraphs>111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IntelligentDocuments</vt:lpstr>
      <vt:lpstr>Federated Clouds Task Force Progress Report – 10 February 2012</vt:lpstr>
      <vt:lpstr>Roadmap</vt:lpstr>
      <vt:lpstr>Engagement</vt:lpstr>
      <vt:lpstr>Blueprint</vt:lpstr>
      <vt:lpstr>Scenarios Progress</vt:lpstr>
      <vt:lpstr>Dissemination</vt:lpstr>
      <vt:lpstr>Thank you</vt:lpstr>
    </vt:vector>
  </TitlesOfParts>
  <Company>IHG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Intelligent Documents</dc:title>
  <dc:creator>Gary Clarson</dc:creator>
  <cp:lastModifiedBy>Michel Drescher</cp:lastModifiedBy>
  <cp:revision>411</cp:revision>
  <dcterms:created xsi:type="dcterms:W3CDTF">2010-08-25T09:36:52Z</dcterms:created>
  <dcterms:modified xsi:type="dcterms:W3CDTF">2012-02-10T13:48:25Z</dcterms:modified>
</cp:coreProperties>
</file>