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5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5" r:id="rId13"/>
    <p:sldId id="276" r:id="rId14"/>
    <p:sldId id="274" r:id="rId15"/>
    <p:sldId id="272" r:id="rId16"/>
    <p:sldId id="277" r:id="rId17"/>
    <p:sldId id="279" r:id="rId18"/>
    <p:sldId id="278" r:id="rId19"/>
    <p:sldId id="273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4" y="-9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-275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23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49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49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49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83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5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21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78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43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----- Meeting Notes (7/11/11 15:41) -----</a:t>
            </a:r>
          </a:p>
          <a:p>
            <a:r>
              <a:rPr lang="en-GB" dirty="0"/>
              <a:t>Name them future EGI cloud, with ? to "de-</a:t>
            </a:r>
            <a:r>
              <a:rPr lang="en-GB" dirty="0" err="1"/>
              <a:t>Mirco</a:t>
            </a:r>
            <a:r>
              <a:rPr lang="en-GB" dirty="0"/>
              <a:t>-</a:t>
            </a:r>
            <a:r>
              <a:rPr lang="en-GB" dirty="0" err="1"/>
              <a:t>fy</a:t>
            </a:r>
            <a:r>
              <a:rPr lang="en-GB" dirty="0"/>
              <a:t>" it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43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4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1/2/12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6A21-0ECC-4F5A-8F59-8DD436D344B9}" type="datetime1">
              <a:rPr lang="en-GB" smtClean="0"/>
              <a:t>1/2/12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Roadmap -  September 2011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BA7E-98DB-430E-AE39-8AE2A08777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56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  <p:sldLayoutId id="2147483659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Trust levels and Assurance in a virtualised world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Michel Drescher, </a:t>
            </a:r>
            <a:r>
              <a:rPr lang="en-GB" dirty="0" err="1" smtClean="0"/>
              <a:t>EGI.eu</a:t>
            </a:r>
            <a:endParaRPr lang="en-GB" dirty="0" smtClean="0"/>
          </a:p>
          <a:p>
            <a:r>
              <a:rPr lang="en-GB" dirty="0" smtClean="0"/>
              <a:t>EGI SPG F2F</a:t>
            </a:r>
          </a:p>
          <a:p>
            <a:r>
              <a:rPr lang="en-GB" dirty="0" smtClean="0"/>
              <a:t> 2 Feb 2012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1/2/12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future EGI Cloud?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0B06-270A-433A-B1BE-FE69529CD528}" type="datetime1">
              <a:rPr lang="en-GB" smtClean="0"/>
              <a:t>1/2/12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Roadmap -  September 2011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BA7E-98DB-430E-AE39-8AE2A08777D6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28" name="Group 27"/>
          <p:cNvGrpSpPr/>
          <p:nvPr/>
        </p:nvGrpSpPr>
        <p:grpSpPr>
          <a:xfrm>
            <a:off x="353866" y="4907296"/>
            <a:ext cx="7458493" cy="1294840"/>
            <a:chOff x="353866" y="4760320"/>
            <a:chExt cx="7458493" cy="1404984"/>
          </a:xfrm>
        </p:grpSpPr>
        <p:sp>
          <p:nvSpPr>
            <p:cNvPr id="10" name="Rectangle 9"/>
            <p:cNvSpPr/>
            <p:nvPr/>
          </p:nvSpPr>
          <p:spPr>
            <a:xfrm>
              <a:off x="353866" y="4760320"/>
              <a:ext cx="7458493" cy="14049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9508" y="5571110"/>
              <a:ext cx="875317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01513" y="5571110"/>
              <a:ext cx="875317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25511" y="5571110"/>
              <a:ext cx="875317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77515" y="5571110"/>
              <a:ext cx="972576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EIRO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50776" y="5571110"/>
              <a:ext cx="1550306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Amazon</a:t>
              </a:r>
              <a:endParaRPr lang="en-GB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01769" y="5571110"/>
              <a:ext cx="1550306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Microsoft</a:t>
              </a:r>
              <a:endParaRPr lang="en-GB" dirty="0"/>
            </a:p>
          </p:txBody>
        </p:sp>
      </p:grpSp>
      <p:sp>
        <p:nvSpPr>
          <p:cNvPr id="48" name="Rectangle 47"/>
          <p:cNvSpPr/>
          <p:nvPr/>
        </p:nvSpPr>
        <p:spPr>
          <a:xfrm rot="16200000">
            <a:off x="6434161" y="3591271"/>
            <a:ext cx="4104457" cy="1043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3200" dirty="0" smtClean="0"/>
              <a:t>EGI.eu Coordination</a:t>
            </a:r>
            <a:endParaRPr lang="en-GB" sz="3200" dirty="0"/>
          </a:p>
        </p:txBody>
      </p:sp>
      <p:sp>
        <p:nvSpPr>
          <p:cNvPr id="50" name="TextBox 49"/>
          <p:cNvSpPr txBox="1"/>
          <p:nvPr/>
        </p:nvSpPr>
        <p:spPr>
          <a:xfrm rot="16200000">
            <a:off x="7338596" y="3749456"/>
            <a:ext cx="27384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Core Software &amp; Support</a:t>
            </a:r>
            <a:endParaRPr lang="en-GB" dirty="0"/>
          </a:p>
        </p:txBody>
      </p:sp>
      <p:grpSp>
        <p:nvGrpSpPr>
          <p:cNvPr id="27" name="Group 26"/>
          <p:cNvGrpSpPr/>
          <p:nvPr/>
        </p:nvGrpSpPr>
        <p:grpSpPr>
          <a:xfrm>
            <a:off x="346094" y="1438204"/>
            <a:ext cx="7250426" cy="1288893"/>
            <a:chOff x="346094" y="1438204"/>
            <a:chExt cx="7250426" cy="1288893"/>
          </a:xfrm>
        </p:grpSpPr>
        <p:pic>
          <p:nvPicPr>
            <p:cNvPr id="39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920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6543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66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628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94" y="143820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467544" y="1052736"/>
            <a:ext cx="7231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Individual communities get the environments they require</a:t>
            </a:r>
            <a:endParaRPr lang="en-GB" sz="2000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-25879" y="2911058"/>
            <a:ext cx="7838238" cy="1886094"/>
            <a:chOff x="-25879" y="2911058"/>
            <a:chExt cx="7838238" cy="1886094"/>
          </a:xfrm>
        </p:grpSpPr>
        <p:sp>
          <p:nvSpPr>
            <p:cNvPr id="49" name="Rectangle 48"/>
            <p:cNvSpPr/>
            <p:nvPr/>
          </p:nvSpPr>
          <p:spPr>
            <a:xfrm>
              <a:off x="346094" y="3130335"/>
              <a:ext cx="1102779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91790" y="3130335"/>
              <a:ext cx="1720569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687366" y="3130335"/>
              <a:ext cx="1317396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489600" y="3130335"/>
              <a:ext cx="1102779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43860" y="3130335"/>
              <a:ext cx="1879558" cy="1629985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62233" y="4178630"/>
              <a:ext cx="766133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/>
                <a:t>gLite</a:t>
              </a:r>
              <a:endParaRPr lang="en-GB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96232" y="4178630"/>
              <a:ext cx="1127210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UNICORE</a:t>
              </a:r>
              <a:endParaRPr lang="en-GB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6166" y="4206679"/>
              <a:ext cx="921746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/>
                <a:t>dCache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93852" y="4172719"/>
              <a:ext cx="582199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ARC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02412" y="4178630"/>
              <a:ext cx="840054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Globus</a:t>
              </a:r>
              <a:endParaRPr lang="en-GB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63264" y="4046914"/>
              <a:ext cx="1413289" cy="64633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Community Platform</a:t>
              </a:r>
              <a:endParaRPr lang="en-GB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776994" y="3239557"/>
              <a:ext cx="1413289" cy="646331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Community Services</a:t>
              </a:r>
              <a:endParaRPr lang="en-GB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263264" y="3288876"/>
              <a:ext cx="1413289" cy="64633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Community Services</a:t>
              </a:r>
              <a:endParaRPr lang="en-GB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4771" y="3677582"/>
              <a:ext cx="840054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Globus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-784260" y="3669439"/>
              <a:ext cx="18860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Virtual Machines</a:t>
              </a:r>
              <a:endParaRPr lang="en-GB" dirty="0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449508" y="5013176"/>
            <a:ext cx="7249504" cy="465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Federated Virtual Machine Managers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08757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8833B-B0B3-D949-8CFA-A57EC84321C9}" type="datetime1">
              <a:rPr lang="en-US" smtClean="0"/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SLA4D-Grid workshop 2011, Munich 9 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1772816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Platforms in the EGI community</a:t>
            </a:r>
            <a:endParaRPr lang="en-GB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3452808"/>
            <a:ext cx="504056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From a vertical infrastructure model to a horizontal service delivery model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84838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Platforms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Platforms enable the creation of products</a:t>
            </a:r>
          </a:p>
          <a:p>
            <a:pPr lvl="1"/>
            <a:r>
              <a:rPr lang="en-GB" dirty="0" smtClean="0"/>
              <a:t>Consumer/Customer orientated</a:t>
            </a:r>
          </a:p>
          <a:p>
            <a:pPr lvl="1"/>
            <a:r>
              <a:rPr lang="en-GB" dirty="0" smtClean="0"/>
              <a:t>Re-use the same platform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Difference to multi-tiered applications</a:t>
            </a:r>
          </a:p>
          <a:p>
            <a:pPr lvl="1"/>
            <a:r>
              <a:rPr lang="en-GB" dirty="0" smtClean="0"/>
              <a:t>Scope and business model</a:t>
            </a:r>
          </a:p>
          <a:p>
            <a:pPr lvl="2"/>
            <a:r>
              <a:rPr lang="en-GB" dirty="0" smtClean="0"/>
              <a:t>Vertical (Applications) versus horizontal (Platforms)</a:t>
            </a:r>
          </a:p>
          <a:p>
            <a:pPr lvl="1"/>
            <a:r>
              <a:rPr lang="en-GB" dirty="0" smtClean="0"/>
              <a:t>External Interface accessibility/availability</a:t>
            </a:r>
          </a:p>
          <a:p>
            <a:pPr lvl="1"/>
            <a:r>
              <a:rPr lang="en-GB" dirty="0" smtClean="0">
                <a:sym typeface="Wingdings"/>
              </a:rPr>
              <a:t>A platform’s customer base will be </a:t>
            </a:r>
          </a:p>
          <a:p>
            <a:pPr lvl="2"/>
            <a:r>
              <a:rPr lang="en-GB" dirty="0" smtClean="0">
                <a:sym typeface="Wingdings"/>
              </a:rPr>
              <a:t>Much more diverse</a:t>
            </a:r>
          </a:p>
          <a:p>
            <a:pPr lvl="2"/>
            <a:r>
              <a:rPr lang="en-GB" dirty="0" smtClean="0">
                <a:sym typeface="Wingdings"/>
              </a:rPr>
              <a:t>Potentially much larger!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370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Platform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075612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Resources, e.g.</a:t>
            </a:r>
          </a:p>
          <a:p>
            <a:pPr lvl="1"/>
            <a:r>
              <a:rPr lang="en-GB" dirty="0" smtClean="0"/>
              <a:t>Compute, Storage &amp; Networking</a:t>
            </a:r>
          </a:p>
          <a:p>
            <a:pPr lvl="1"/>
            <a:r>
              <a:rPr lang="en-GB" dirty="0" smtClean="0"/>
              <a:t>Documentation</a:t>
            </a:r>
          </a:p>
          <a:p>
            <a:r>
              <a:rPr lang="en-GB" dirty="0" smtClean="0"/>
              <a:t>Services</a:t>
            </a:r>
          </a:p>
          <a:p>
            <a:pPr lvl="1"/>
            <a:r>
              <a:rPr lang="en-GB" dirty="0" smtClean="0"/>
              <a:t>Tools / Tool chains</a:t>
            </a:r>
          </a:p>
          <a:p>
            <a:pPr lvl="1"/>
            <a:r>
              <a:rPr lang="en-GB" dirty="0" smtClean="0"/>
              <a:t>Training</a:t>
            </a:r>
          </a:p>
          <a:p>
            <a:pPr lvl="1"/>
            <a:r>
              <a:rPr lang="en-GB" dirty="0" smtClean="0"/>
              <a:t>Operational support (services)</a:t>
            </a:r>
          </a:p>
          <a:p>
            <a:pPr lvl="1"/>
            <a:r>
              <a:rPr lang="en-GB" dirty="0" smtClean="0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788964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Platforms?</a:t>
            </a:r>
            <a:endParaRPr lang="en-GB" dirty="0"/>
          </a:p>
        </p:txBody>
      </p:sp>
      <p:sp>
        <p:nvSpPr>
          <p:cNvPr id="4" name="Can 3"/>
          <p:cNvSpPr/>
          <p:nvPr/>
        </p:nvSpPr>
        <p:spPr>
          <a:xfrm>
            <a:off x="611560" y="4869160"/>
            <a:ext cx="8064896" cy="1224136"/>
          </a:xfrm>
          <a:prstGeom prst="can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Federated Infrastructure Platform</a:t>
            </a:r>
            <a:endParaRPr lang="en-GB" dirty="0"/>
          </a:p>
        </p:txBody>
      </p:sp>
      <p:sp>
        <p:nvSpPr>
          <p:cNvPr id="5" name="Can 4"/>
          <p:cNvSpPr/>
          <p:nvPr/>
        </p:nvSpPr>
        <p:spPr>
          <a:xfrm>
            <a:off x="4355976" y="2276872"/>
            <a:ext cx="504056" cy="288032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GB" dirty="0" smtClean="0"/>
              <a:t>Collaboration Platform</a:t>
            </a:r>
            <a:endParaRPr lang="en-GB" dirty="0"/>
          </a:p>
        </p:txBody>
      </p:sp>
      <p:sp>
        <p:nvSpPr>
          <p:cNvPr id="6" name="Cube 5"/>
          <p:cNvSpPr/>
          <p:nvPr/>
        </p:nvSpPr>
        <p:spPr>
          <a:xfrm>
            <a:off x="827584" y="4293096"/>
            <a:ext cx="2088232" cy="936104"/>
          </a:xfrm>
          <a:prstGeom prst="cube">
            <a:avLst>
              <a:gd name="adj" fmla="val 1056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Community A Platform</a:t>
            </a:r>
            <a:endParaRPr lang="en-GB" dirty="0"/>
          </a:p>
        </p:txBody>
      </p:sp>
      <p:sp>
        <p:nvSpPr>
          <p:cNvPr id="7" name="Cube 6"/>
          <p:cNvSpPr/>
          <p:nvPr/>
        </p:nvSpPr>
        <p:spPr>
          <a:xfrm>
            <a:off x="3059832" y="4437112"/>
            <a:ext cx="1143744" cy="936104"/>
          </a:xfrm>
          <a:prstGeom prst="cube">
            <a:avLst>
              <a:gd name="adj" fmla="val 105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Comm. B Platform</a:t>
            </a:r>
            <a:endParaRPr lang="en-GB" dirty="0"/>
          </a:p>
        </p:txBody>
      </p:sp>
      <p:sp>
        <p:nvSpPr>
          <p:cNvPr id="8" name="Cube 7"/>
          <p:cNvSpPr/>
          <p:nvPr/>
        </p:nvSpPr>
        <p:spPr>
          <a:xfrm>
            <a:off x="6012160" y="4797152"/>
            <a:ext cx="1584176" cy="432048"/>
          </a:xfrm>
          <a:prstGeom prst="cube">
            <a:avLst>
              <a:gd name="adj" fmla="val 1056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Platform C</a:t>
            </a:r>
          </a:p>
        </p:txBody>
      </p:sp>
    </p:spTree>
    <p:extLst>
      <p:ext uri="{BB962C8B-B14F-4D97-AF65-F5344CB8AC3E}">
        <p14:creationId xmlns:p14="http://schemas.microsoft.com/office/powerpoint/2010/main" val="4266849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8833B-B0B3-D949-8CFA-A57EC84321C9}" type="datetime1">
              <a:rPr lang="en-US" smtClean="0"/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SLA4D-Grid workshop 2011, Munich 9 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1772816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Stakeholders and roles</a:t>
            </a:r>
            <a:endParaRPr lang="en-GB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3452808"/>
            <a:ext cx="504056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0000"/>
                </a:solidFill>
              </a:rPr>
              <a:t>Or: </a:t>
            </a:r>
          </a:p>
          <a:p>
            <a:pPr algn="ctr"/>
            <a:r>
              <a:rPr lang="en-GB" sz="2400" dirty="0" smtClean="0">
                <a:solidFill>
                  <a:srgbClr val="000000"/>
                </a:solidFill>
              </a:rPr>
              <a:t>Who is doing what in this horizontal Platform business?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82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Platform Stakeholders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075612" cy="4525963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Technology Providers</a:t>
            </a:r>
          </a:p>
          <a:p>
            <a:pPr lvl="1"/>
            <a:r>
              <a:rPr lang="en-GB" dirty="0" smtClean="0"/>
              <a:t>Collect requirements (general purpose or domain specific)</a:t>
            </a:r>
          </a:p>
          <a:p>
            <a:pPr lvl="1"/>
            <a:r>
              <a:rPr lang="en-GB" dirty="0" smtClean="0"/>
              <a:t>Architect and design software components</a:t>
            </a:r>
          </a:p>
          <a:p>
            <a:pPr lvl="1"/>
            <a:r>
              <a:rPr lang="en-GB" dirty="0" smtClean="0"/>
              <a:t>Deliver source code, binaries, or both</a:t>
            </a:r>
          </a:p>
          <a:p>
            <a:r>
              <a:rPr lang="en-GB" dirty="0" smtClean="0"/>
              <a:t>Platform integrators</a:t>
            </a:r>
          </a:p>
          <a:p>
            <a:pPr lvl="1"/>
            <a:r>
              <a:rPr lang="en-GB" dirty="0" smtClean="0"/>
              <a:t>Architect and design a platform against identified requirements</a:t>
            </a:r>
          </a:p>
          <a:p>
            <a:pPr lvl="1"/>
            <a:r>
              <a:rPr lang="en-GB" dirty="0" smtClean="0"/>
              <a:t>Selects available technology that satisfies requirements</a:t>
            </a:r>
          </a:p>
          <a:p>
            <a:pPr lvl="1"/>
            <a:r>
              <a:rPr lang="en-GB" dirty="0" smtClean="0"/>
              <a:t>Integrates with suitable lower level platform of choice</a:t>
            </a:r>
          </a:p>
          <a:p>
            <a:r>
              <a:rPr lang="en-GB" dirty="0" smtClean="0"/>
              <a:t>Platform operators</a:t>
            </a:r>
          </a:p>
          <a:p>
            <a:pPr lvl="1"/>
            <a:r>
              <a:rPr lang="en-GB" dirty="0" smtClean="0"/>
              <a:t>Choses an available platform and available infrastructure</a:t>
            </a:r>
          </a:p>
          <a:p>
            <a:pPr lvl="1"/>
            <a:r>
              <a:rPr lang="en-GB" dirty="0" smtClean="0"/>
              <a:t>Controls and manages the actual platform software operation</a:t>
            </a:r>
          </a:p>
          <a:p>
            <a:pPr lvl="1"/>
            <a:r>
              <a:rPr lang="en-GB" dirty="0" smtClean="0"/>
              <a:t>Provides support to higher-level users of its platform</a:t>
            </a:r>
          </a:p>
          <a:p>
            <a:r>
              <a:rPr lang="en-GB" dirty="0"/>
              <a:t>Infrastructure providers</a:t>
            </a:r>
          </a:p>
          <a:p>
            <a:pPr lvl="1"/>
            <a:r>
              <a:rPr lang="en-GB" dirty="0"/>
              <a:t>Mainly provide (virtualised) resources</a:t>
            </a:r>
          </a:p>
          <a:p>
            <a:pPr lvl="1"/>
            <a:r>
              <a:rPr lang="en-GB" dirty="0"/>
              <a:t>Provide Infrastructure Platform support services </a:t>
            </a:r>
          </a:p>
        </p:txBody>
      </p:sp>
    </p:spTree>
    <p:extLst>
      <p:ext uri="{BB962C8B-B14F-4D97-AF65-F5344CB8AC3E}">
        <p14:creationId xmlns:p14="http://schemas.microsoft.com/office/powerpoint/2010/main" val="2454598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Platform roles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Platform packagers</a:t>
            </a:r>
          </a:p>
          <a:p>
            <a:pPr lvl="1"/>
            <a:r>
              <a:rPr lang="en-GB" dirty="0" smtClean="0"/>
              <a:t>Technical staff sourcing available software</a:t>
            </a:r>
          </a:p>
          <a:p>
            <a:pPr lvl="1"/>
            <a:r>
              <a:rPr lang="en-GB" dirty="0" smtClean="0"/>
              <a:t>Design details of the target execution platform</a:t>
            </a:r>
          </a:p>
          <a:p>
            <a:pPr lvl="2"/>
            <a:r>
              <a:rPr lang="en-GB" dirty="0" smtClean="0"/>
              <a:t>VMs: target execution platform decoupled from hosting platform!</a:t>
            </a:r>
          </a:p>
          <a:p>
            <a:pPr lvl="1"/>
            <a:r>
              <a:rPr lang="en-GB" dirty="0" smtClean="0"/>
              <a:t>Recompile or transcode software to target execution platform</a:t>
            </a:r>
          </a:p>
          <a:p>
            <a:pPr lvl="1"/>
            <a:r>
              <a:rPr lang="en-GB" dirty="0" smtClean="0"/>
              <a:t>Includes “glue code” to align software, or map concepts</a:t>
            </a:r>
          </a:p>
          <a:p>
            <a:r>
              <a:rPr lang="en-GB" dirty="0" smtClean="0"/>
              <a:t>Platform </a:t>
            </a:r>
            <a:r>
              <a:rPr lang="en-GB" dirty="0" err="1" smtClean="0"/>
              <a:t>deployers</a:t>
            </a:r>
            <a:endParaRPr lang="en-GB" dirty="0" smtClean="0"/>
          </a:p>
          <a:p>
            <a:pPr lvl="1"/>
            <a:r>
              <a:rPr lang="en-GB" dirty="0" smtClean="0"/>
              <a:t>Technical staff working with selected resource provider</a:t>
            </a:r>
          </a:p>
          <a:p>
            <a:pPr lvl="1"/>
            <a:r>
              <a:rPr lang="en-GB" dirty="0" smtClean="0"/>
              <a:t>Uses lower-level platform tools to deploy “their” platform </a:t>
            </a:r>
          </a:p>
          <a:p>
            <a:pPr lvl="1"/>
            <a:r>
              <a:rPr lang="en-GB" dirty="0" smtClean="0"/>
              <a:t>Operate the distribution of updated platform appliances</a:t>
            </a:r>
          </a:p>
          <a:p>
            <a:r>
              <a:rPr lang="en-GB" dirty="0" smtClean="0"/>
              <a:t>User communities</a:t>
            </a:r>
          </a:p>
          <a:p>
            <a:pPr lvl="1"/>
            <a:r>
              <a:rPr lang="en-GB" dirty="0" smtClean="0"/>
              <a:t>Use the deployed platforms (</a:t>
            </a:r>
            <a:r>
              <a:rPr lang="en-GB" dirty="0" err="1" smtClean="0"/>
              <a:t>PaaS</a:t>
            </a:r>
            <a:r>
              <a:rPr lang="en-GB" dirty="0" smtClean="0"/>
              <a:t> or </a:t>
            </a:r>
            <a:r>
              <a:rPr lang="en-GB" dirty="0" err="1" smtClean="0"/>
              <a:t>SaaS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Provide bug feedback</a:t>
            </a:r>
          </a:p>
          <a:p>
            <a:pPr lvl="1"/>
            <a:r>
              <a:rPr lang="en-GB" dirty="0" smtClean="0"/>
              <a:t>Provide new requirements</a:t>
            </a:r>
          </a:p>
        </p:txBody>
      </p:sp>
    </p:spTree>
    <p:extLst>
      <p:ext uri="{BB962C8B-B14F-4D97-AF65-F5344CB8AC3E}">
        <p14:creationId xmlns:p14="http://schemas.microsoft.com/office/powerpoint/2010/main" val="268039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Platform collaboration</a:t>
            </a:r>
            <a:endParaRPr lang="en-GB" dirty="0"/>
          </a:p>
        </p:txBody>
      </p:sp>
      <p:sp>
        <p:nvSpPr>
          <p:cNvPr id="4" name="Can 3"/>
          <p:cNvSpPr/>
          <p:nvPr/>
        </p:nvSpPr>
        <p:spPr>
          <a:xfrm>
            <a:off x="1295400" y="4509120"/>
            <a:ext cx="5486376" cy="1224136"/>
          </a:xfrm>
          <a:prstGeom prst="can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Federated Infrastructure Platform</a:t>
            </a:r>
            <a:endParaRPr lang="en-GB" sz="1400" dirty="0"/>
          </a:p>
        </p:txBody>
      </p:sp>
      <p:sp>
        <p:nvSpPr>
          <p:cNvPr id="6" name="Cube 5"/>
          <p:cNvSpPr/>
          <p:nvPr/>
        </p:nvSpPr>
        <p:spPr>
          <a:xfrm>
            <a:off x="2915816" y="3501008"/>
            <a:ext cx="2016224" cy="1296144"/>
          </a:xfrm>
          <a:prstGeom prst="cube">
            <a:avLst>
              <a:gd name="adj" fmla="val 1056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smtClean="0"/>
              <a:t>Community Platform</a:t>
            </a:r>
            <a:endParaRPr lang="en-GB" dirty="0"/>
          </a:p>
        </p:txBody>
      </p:sp>
      <p:grpSp>
        <p:nvGrpSpPr>
          <p:cNvPr id="55" name="Group 54"/>
          <p:cNvGrpSpPr/>
          <p:nvPr/>
        </p:nvGrpSpPr>
        <p:grpSpPr>
          <a:xfrm>
            <a:off x="7901665" y="4581128"/>
            <a:ext cx="1242335" cy="1243300"/>
            <a:chOff x="7882193" y="4581128"/>
            <a:chExt cx="1242335" cy="1243300"/>
          </a:xfrm>
        </p:grpSpPr>
        <p:grpSp>
          <p:nvGrpSpPr>
            <p:cNvPr id="28" name="Group 27"/>
            <p:cNvGrpSpPr/>
            <p:nvPr/>
          </p:nvGrpSpPr>
          <p:grpSpPr>
            <a:xfrm>
              <a:off x="8314241" y="4581128"/>
              <a:ext cx="288032" cy="792088"/>
              <a:chOff x="6588224" y="5013176"/>
              <a:chExt cx="288032" cy="792088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6660232" y="5013176"/>
                <a:ext cx="144016" cy="144016"/>
              </a:xfrm>
              <a:prstGeom prst="ellipse">
                <a:avLst/>
              </a:prstGeom>
              <a:noFill/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6732240" y="5157192"/>
                <a:ext cx="0" cy="36004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6588224" y="5517232"/>
                <a:ext cx="144016" cy="288032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6732240" y="5517232"/>
                <a:ext cx="144016" cy="288032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6588224" y="5229200"/>
                <a:ext cx="144016" cy="288032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6732240" y="5229200"/>
                <a:ext cx="144016" cy="288032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7882193" y="5301208"/>
              <a:ext cx="12423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smtClean="0"/>
                <a:t>Infrastructure </a:t>
              </a:r>
            </a:p>
            <a:p>
              <a:pPr algn="ctr"/>
              <a:r>
                <a:rPr lang="en-GB" sz="1400" dirty="0" smtClean="0"/>
                <a:t>Provider</a:t>
              </a:r>
              <a:endParaRPr lang="en-GB" sz="14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92280" y="3212976"/>
            <a:ext cx="288032" cy="792088"/>
            <a:chOff x="6588224" y="5013176"/>
            <a:chExt cx="288032" cy="792088"/>
          </a:xfrm>
        </p:grpSpPr>
        <p:sp>
          <p:nvSpPr>
            <p:cNvPr id="31" name="Oval 30"/>
            <p:cNvSpPr/>
            <p:nvPr/>
          </p:nvSpPr>
          <p:spPr>
            <a:xfrm>
              <a:off x="6660232" y="5013176"/>
              <a:ext cx="144016" cy="144016"/>
            </a:xfrm>
            <a:prstGeom prst="ellipse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6732240" y="5157192"/>
              <a:ext cx="0" cy="36004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6588224" y="5517232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732240" y="5517232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6588224" y="5229200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732240" y="5229200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6854718" y="3933056"/>
            <a:ext cx="853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Platform </a:t>
            </a:r>
          </a:p>
          <a:p>
            <a:pPr algn="ctr"/>
            <a:r>
              <a:rPr lang="en-GB" sz="1400" dirty="0" smtClean="0"/>
              <a:t>operator</a:t>
            </a:r>
            <a:endParaRPr lang="en-GB" sz="1400" dirty="0"/>
          </a:p>
        </p:txBody>
      </p:sp>
      <p:sp>
        <p:nvSpPr>
          <p:cNvPr id="38" name="Can 37"/>
          <p:cNvSpPr/>
          <p:nvPr/>
        </p:nvSpPr>
        <p:spPr>
          <a:xfrm>
            <a:off x="3131840" y="3789040"/>
            <a:ext cx="576064" cy="432048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VM</a:t>
            </a:r>
            <a:endParaRPr lang="en-GB" dirty="0"/>
          </a:p>
        </p:txBody>
      </p:sp>
      <p:sp>
        <p:nvSpPr>
          <p:cNvPr id="39" name="Can 38"/>
          <p:cNvSpPr/>
          <p:nvPr/>
        </p:nvSpPr>
        <p:spPr>
          <a:xfrm>
            <a:off x="4067944" y="3861048"/>
            <a:ext cx="576064" cy="432048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VM</a:t>
            </a:r>
            <a:endParaRPr lang="en-GB" dirty="0"/>
          </a:p>
        </p:txBody>
      </p:sp>
      <p:cxnSp>
        <p:nvCxnSpPr>
          <p:cNvPr id="45" name="Straight Arrow Connector 44"/>
          <p:cNvCxnSpPr>
            <a:stCxn id="37" idx="1"/>
            <a:endCxn id="6" idx="4"/>
          </p:cNvCxnSpPr>
          <p:nvPr/>
        </p:nvCxnSpPr>
        <p:spPr>
          <a:xfrm flipH="1">
            <a:off x="4795064" y="4194666"/>
            <a:ext cx="2059654" cy="229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64088" y="3933056"/>
            <a:ext cx="706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operate</a:t>
            </a:r>
            <a:endParaRPr lang="en-GB" sz="1200" dirty="0"/>
          </a:p>
        </p:txBody>
      </p:sp>
      <p:cxnSp>
        <p:nvCxnSpPr>
          <p:cNvPr id="50" name="Straight Arrow Connector 49"/>
          <p:cNvCxnSpPr>
            <a:stCxn id="29" idx="1"/>
            <a:endCxn id="4" idx="4"/>
          </p:cNvCxnSpPr>
          <p:nvPr/>
        </p:nvCxnSpPr>
        <p:spPr>
          <a:xfrm flipH="1" flipV="1">
            <a:off x="6781776" y="5121188"/>
            <a:ext cx="1119889" cy="4416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092280" y="5085184"/>
            <a:ext cx="689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provide</a:t>
            </a:r>
            <a:endParaRPr lang="en-GB" sz="12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467544" y="3212976"/>
            <a:ext cx="288032" cy="792088"/>
            <a:chOff x="6588224" y="5013176"/>
            <a:chExt cx="288032" cy="792088"/>
          </a:xfrm>
        </p:grpSpPr>
        <p:sp>
          <p:nvSpPr>
            <p:cNvPr id="63" name="Oval 62"/>
            <p:cNvSpPr/>
            <p:nvPr/>
          </p:nvSpPr>
          <p:spPr>
            <a:xfrm>
              <a:off x="6660232" y="5013176"/>
              <a:ext cx="144016" cy="144016"/>
            </a:xfrm>
            <a:prstGeom prst="ellipse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6732240" y="5157192"/>
              <a:ext cx="0" cy="36004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6588224" y="5517232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6732240" y="5517232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6588224" y="5229200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32240" y="5229200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185099" y="3933056"/>
            <a:ext cx="943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Platform </a:t>
            </a:r>
          </a:p>
          <a:p>
            <a:pPr algn="ctr"/>
            <a:r>
              <a:rPr lang="en-GB" sz="1400" dirty="0" smtClean="0"/>
              <a:t>integrator</a:t>
            </a:r>
            <a:endParaRPr lang="en-GB" sz="1400" dirty="0"/>
          </a:p>
        </p:txBody>
      </p:sp>
      <p:cxnSp>
        <p:nvCxnSpPr>
          <p:cNvPr id="72" name="Straight Arrow Connector 71"/>
          <p:cNvCxnSpPr>
            <a:stCxn id="69" idx="3"/>
            <a:endCxn id="6" idx="2"/>
          </p:cNvCxnSpPr>
          <p:nvPr/>
        </p:nvCxnSpPr>
        <p:spPr>
          <a:xfrm>
            <a:off x="1128236" y="4194666"/>
            <a:ext cx="1787580" cy="229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475656" y="3789040"/>
            <a:ext cx="928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integrate &amp;</a:t>
            </a:r>
          </a:p>
          <a:p>
            <a:r>
              <a:rPr lang="en-GB" sz="1200" dirty="0"/>
              <a:t>m</a:t>
            </a:r>
            <a:r>
              <a:rPr lang="en-GB" sz="1200" dirty="0" smtClean="0"/>
              <a:t>aintain</a:t>
            </a:r>
            <a:endParaRPr lang="en-GB" sz="1200" dirty="0"/>
          </a:p>
        </p:txBody>
      </p:sp>
      <p:grpSp>
        <p:nvGrpSpPr>
          <p:cNvPr id="76" name="Group 75"/>
          <p:cNvGrpSpPr/>
          <p:nvPr/>
        </p:nvGrpSpPr>
        <p:grpSpPr>
          <a:xfrm>
            <a:off x="7025104" y="1196752"/>
            <a:ext cx="288032" cy="792088"/>
            <a:chOff x="6588224" y="5013176"/>
            <a:chExt cx="288032" cy="792088"/>
          </a:xfrm>
        </p:grpSpPr>
        <p:sp>
          <p:nvSpPr>
            <p:cNvPr id="77" name="Oval 76"/>
            <p:cNvSpPr/>
            <p:nvPr/>
          </p:nvSpPr>
          <p:spPr>
            <a:xfrm>
              <a:off x="6660232" y="5013176"/>
              <a:ext cx="144016" cy="144016"/>
            </a:xfrm>
            <a:prstGeom prst="ellipse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732240" y="5157192"/>
              <a:ext cx="0" cy="36004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6588224" y="5517232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32240" y="5517232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6588224" y="5229200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732240" y="5229200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/>
          <p:cNvSpPr txBox="1"/>
          <p:nvPr/>
        </p:nvSpPr>
        <p:spPr>
          <a:xfrm>
            <a:off x="6660232" y="1916832"/>
            <a:ext cx="11079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Technology </a:t>
            </a:r>
          </a:p>
          <a:p>
            <a:pPr algn="ctr"/>
            <a:r>
              <a:rPr lang="en-GB" sz="1400" dirty="0" smtClean="0"/>
              <a:t>Provider</a:t>
            </a:r>
          </a:p>
          <a:p>
            <a:pPr algn="ctr"/>
            <a:r>
              <a:rPr lang="en-GB" sz="1400" dirty="0"/>
              <a:t>B</a:t>
            </a:r>
          </a:p>
        </p:txBody>
      </p:sp>
      <p:sp>
        <p:nvSpPr>
          <p:cNvPr id="84" name="Can 83"/>
          <p:cNvSpPr/>
          <p:nvPr/>
        </p:nvSpPr>
        <p:spPr>
          <a:xfrm>
            <a:off x="4283968" y="1268760"/>
            <a:ext cx="1152128" cy="1368152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400" dirty="0" smtClean="0"/>
              <a:t>SW repository</a:t>
            </a:r>
            <a:endParaRPr lang="en-GB" sz="1400" dirty="0"/>
          </a:p>
        </p:txBody>
      </p:sp>
      <p:sp>
        <p:nvSpPr>
          <p:cNvPr id="85" name="Oval 84"/>
          <p:cNvSpPr/>
          <p:nvPr/>
        </p:nvSpPr>
        <p:spPr>
          <a:xfrm>
            <a:off x="4788024" y="2060848"/>
            <a:ext cx="216024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4355976" y="2204864"/>
            <a:ext cx="216024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5004048" y="2348880"/>
            <a:ext cx="216024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0" name="Straight Arrow Connector 89"/>
          <p:cNvCxnSpPr>
            <a:stCxn id="83" idx="1"/>
            <a:endCxn id="85" idx="6"/>
          </p:cNvCxnSpPr>
          <p:nvPr/>
        </p:nvCxnSpPr>
        <p:spPr>
          <a:xfrm flipH="1" flipV="1">
            <a:off x="5004048" y="2168860"/>
            <a:ext cx="1656184" cy="117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796136" y="1700808"/>
            <a:ext cx="869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develop &amp;</a:t>
            </a:r>
          </a:p>
          <a:p>
            <a:r>
              <a:rPr lang="en-GB" sz="1200" dirty="0"/>
              <a:t>m</a:t>
            </a:r>
            <a:r>
              <a:rPr lang="en-GB" sz="1200" dirty="0" smtClean="0"/>
              <a:t>aintain</a:t>
            </a:r>
            <a:endParaRPr lang="en-GB" sz="1200" dirty="0"/>
          </a:p>
        </p:txBody>
      </p:sp>
      <p:cxnSp>
        <p:nvCxnSpPr>
          <p:cNvPr id="94" name="Straight Arrow Connector 93"/>
          <p:cNvCxnSpPr>
            <a:stCxn id="83" idx="1"/>
            <a:endCxn id="86" idx="6"/>
          </p:cNvCxnSpPr>
          <p:nvPr/>
        </p:nvCxnSpPr>
        <p:spPr>
          <a:xfrm flipH="1">
            <a:off x="4572000" y="2286164"/>
            <a:ext cx="2088232" cy="26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83" idx="1"/>
            <a:endCxn id="87" idx="6"/>
          </p:cNvCxnSpPr>
          <p:nvPr/>
        </p:nvCxnSpPr>
        <p:spPr>
          <a:xfrm flipH="1">
            <a:off x="5220072" y="2286164"/>
            <a:ext cx="1440160" cy="170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398780" y="1268760"/>
            <a:ext cx="288032" cy="792088"/>
            <a:chOff x="6588224" y="5013176"/>
            <a:chExt cx="288032" cy="792088"/>
          </a:xfrm>
        </p:grpSpPr>
        <p:sp>
          <p:nvSpPr>
            <p:cNvPr id="112" name="Oval 111"/>
            <p:cNvSpPr/>
            <p:nvPr/>
          </p:nvSpPr>
          <p:spPr>
            <a:xfrm>
              <a:off x="6660232" y="5013176"/>
              <a:ext cx="144016" cy="144016"/>
            </a:xfrm>
            <a:prstGeom prst="ellipse">
              <a:avLst/>
            </a:prstGeom>
            <a:noFill/>
            <a:ln w="19050" cmpd="sng"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3" name="Straight Connector 112"/>
            <p:cNvCxnSpPr/>
            <p:nvPr/>
          </p:nvCxnSpPr>
          <p:spPr>
            <a:xfrm>
              <a:off x="6732240" y="5157192"/>
              <a:ext cx="0" cy="360040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H="1">
              <a:off x="6588224" y="5517232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6732240" y="5517232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>
              <a:off x="6588224" y="5229200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732240" y="5229200"/>
              <a:ext cx="144016" cy="288032"/>
            </a:xfrm>
            <a:prstGeom prst="line">
              <a:avLst/>
            </a:prstGeom>
            <a:ln w="190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TextBox 117"/>
          <p:cNvSpPr txBox="1"/>
          <p:nvPr/>
        </p:nvSpPr>
        <p:spPr>
          <a:xfrm>
            <a:off x="33908" y="1988840"/>
            <a:ext cx="11079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Technology </a:t>
            </a:r>
          </a:p>
          <a:p>
            <a:pPr algn="ctr"/>
            <a:r>
              <a:rPr lang="en-GB" sz="1400" dirty="0" smtClean="0"/>
              <a:t>Provider</a:t>
            </a:r>
          </a:p>
          <a:p>
            <a:pPr algn="ctr"/>
            <a:r>
              <a:rPr lang="en-GB" sz="1400" dirty="0"/>
              <a:t>A</a:t>
            </a:r>
          </a:p>
        </p:txBody>
      </p:sp>
      <p:sp>
        <p:nvSpPr>
          <p:cNvPr id="119" name="Can 118"/>
          <p:cNvSpPr/>
          <p:nvPr/>
        </p:nvSpPr>
        <p:spPr>
          <a:xfrm>
            <a:off x="2195736" y="1268760"/>
            <a:ext cx="1152128" cy="1368152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400" dirty="0" smtClean="0"/>
              <a:t>SW repository</a:t>
            </a:r>
            <a:endParaRPr lang="en-GB" sz="1400" dirty="0"/>
          </a:p>
        </p:txBody>
      </p:sp>
      <p:sp>
        <p:nvSpPr>
          <p:cNvPr id="120" name="Oval 119"/>
          <p:cNvSpPr/>
          <p:nvPr/>
        </p:nvSpPr>
        <p:spPr>
          <a:xfrm>
            <a:off x="2987824" y="2132856"/>
            <a:ext cx="216024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/>
          <p:cNvSpPr/>
          <p:nvPr/>
        </p:nvSpPr>
        <p:spPr>
          <a:xfrm>
            <a:off x="2483768" y="2348880"/>
            <a:ext cx="216024" cy="21602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3" name="Straight Arrow Connector 122"/>
          <p:cNvCxnSpPr>
            <a:stCxn id="118" idx="3"/>
            <a:endCxn id="120" idx="2"/>
          </p:cNvCxnSpPr>
          <p:nvPr/>
        </p:nvCxnSpPr>
        <p:spPr>
          <a:xfrm flipV="1">
            <a:off x="1141904" y="2240868"/>
            <a:ext cx="1845920" cy="117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1115616" y="1700808"/>
            <a:ext cx="869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develop &amp;</a:t>
            </a:r>
          </a:p>
          <a:p>
            <a:r>
              <a:rPr lang="en-GB" sz="1200" dirty="0"/>
              <a:t>m</a:t>
            </a:r>
            <a:r>
              <a:rPr lang="en-GB" sz="1200" dirty="0" smtClean="0"/>
              <a:t>aintain</a:t>
            </a:r>
            <a:endParaRPr lang="en-GB" sz="1200" dirty="0"/>
          </a:p>
        </p:txBody>
      </p:sp>
      <p:cxnSp>
        <p:nvCxnSpPr>
          <p:cNvPr id="126" name="Straight Arrow Connector 125"/>
          <p:cNvCxnSpPr>
            <a:stCxn id="118" idx="3"/>
            <a:endCxn id="122" idx="2"/>
          </p:cNvCxnSpPr>
          <p:nvPr/>
        </p:nvCxnSpPr>
        <p:spPr>
          <a:xfrm>
            <a:off x="1141904" y="2358172"/>
            <a:ext cx="1341864" cy="987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22" idx="4"/>
            <a:endCxn id="38" idx="0"/>
          </p:cNvCxnSpPr>
          <p:nvPr/>
        </p:nvCxnSpPr>
        <p:spPr>
          <a:xfrm>
            <a:off x="2591780" y="2564904"/>
            <a:ext cx="828092" cy="1332148"/>
          </a:xfrm>
          <a:prstGeom prst="straightConnector1">
            <a:avLst/>
          </a:prstGeom>
          <a:ln w="6350" cmpd="sng">
            <a:solidFill>
              <a:srgbClr val="000000"/>
            </a:solidFill>
            <a:prstDash val="lgDash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86" idx="4"/>
            <a:endCxn id="38" idx="0"/>
          </p:cNvCxnSpPr>
          <p:nvPr/>
        </p:nvCxnSpPr>
        <p:spPr>
          <a:xfrm flipH="1">
            <a:off x="3419872" y="2420888"/>
            <a:ext cx="1044116" cy="1476164"/>
          </a:xfrm>
          <a:prstGeom prst="straightConnector1">
            <a:avLst/>
          </a:prstGeom>
          <a:ln w="6350" cmpd="sng">
            <a:solidFill>
              <a:srgbClr val="000000"/>
            </a:solidFill>
            <a:prstDash val="lgDash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87" idx="4"/>
            <a:endCxn id="39" idx="0"/>
          </p:cNvCxnSpPr>
          <p:nvPr/>
        </p:nvCxnSpPr>
        <p:spPr>
          <a:xfrm flipH="1">
            <a:off x="4355976" y="2564904"/>
            <a:ext cx="756084" cy="1404156"/>
          </a:xfrm>
          <a:prstGeom prst="straightConnector1">
            <a:avLst/>
          </a:prstGeom>
          <a:ln w="6350" cmpd="sng">
            <a:solidFill>
              <a:srgbClr val="000000"/>
            </a:solidFill>
            <a:prstDash val="lgDash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85" idx="4"/>
            <a:endCxn id="39" idx="0"/>
          </p:cNvCxnSpPr>
          <p:nvPr/>
        </p:nvCxnSpPr>
        <p:spPr>
          <a:xfrm flipH="1">
            <a:off x="4355976" y="2276872"/>
            <a:ext cx="540060" cy="1692188"/>
          </a:xfrm>
          <a:prstGeom prst="straightConnector1">
            <a:avLst/>
          </a:prstGeom>
          <a:ln w="6350" cmpd="sng">
            <a:solidFill>
              <a:srgbClr val="000000"/>
            </a:solidFill>
            <a:prstDash val="lgDash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695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37" grpId="0"/>
      <p:bldP spid="38" grpId="0" animBg="1"/>
      <p:bldP spid="39" grpId="0" animBg="1"/>
      <p:bldP spid="46" grpId="0"/>
      <p:bldP spid="61" grpId="0"/>
      <p:bldP spid="69" grpId="0"/>
      <p:bldP spid="75" grpId="0"/>
      <p:bldP spid="83" grpId="0"/>
      <p:bldP spid="84" grpId="0" animBg="1"/>
      <p:bldP spid="85" grpId="0" animBg="1"/>
      <p:bldP spid="86" grpId="0" animBg="1"/>
      <p:bldP spid="87" grpId="0" animBg="1"/>
      <p:bldP spid="93" grpId="0"/>
      <p:bldP spid="118" grpId="0"/>
      <p:bldP spid="119" grpId="0" animBg="1"/>
      <p:bldP spid="120" grpId="0" animBg="1"/>
      <p:bldP spid="122" grpId="0" animBg="1"/>
      <p:bldP spid="1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8833B-B0B3-D949-8CFA-A57EC84321C9}" type="datetime1">
              <a:rPr lang="en-US" smtClean="0"/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SLA4D-Grid workshop 2011, Munich 9 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1772816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Policy implications</a:t>
            </a:r>
            <a:endParaRPr lang="en-GB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547664" y="3452808"/>
            <a:ext cx="60486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“If </a:t>
            </a:r>
            <a:r>
              <a:rPr lang="en-US" sz="2400" dirty="0"/>
              <a:t>you know both yourself and your enemy, you can win numerous </a:t>
            </a:r>
            <a:r>
              <a:rPr lang="en-US" sz="2400" dirty="0" smtClean="0"/>
              <a:t>battles </a:t>
            </a:r>
            <a:r>
              <a:rPr lang="en-US" sz="2400" dirty="0"/>
              <a:t>without jeopardy</a:t>
            </a:r>
            <a:r>
              <a:rPr lang="en-US" sz="2400" dirty="0" smtClean="0"/>
              <a:t>.” (Sun Tzu)</a:t>
            </a:r>
          </a:p>
          <a:p>
            <a:pPr algn="ctr"/>
            <a:endParaRPr lang="en-US" sz="2400" dirty="0">
              <a:solidFill>
                <a:srgbClr val="000000"/>
              </a:solidFill>
            </a:endParaRPr>
          </a:p>
          <a:p>
            <a:pPr algn="ctr"/>
            <a:r>
              <a:rPr lang="en-GB" sz="2400" dirty="0" smtClean="0">
                <a:solidFill>
                  <a:srgbClr val="000000"/>
                </a:solidFill>
              </a:rPr>
              <a:t>Knowing the origin, and who delivered it in its current form, allows you to protect your site through trust levels and assurance.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387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(20”)</a:t>
            </a:r>
          </a:p>
          <a:p>
            <a:r>
              <a:rPr lang="en-US" dirty="0" smtClean="0"/>
              <a:t>Discussion	(10”)</a:t>
            </a:r>
          </a:p>
          <a:p>
            <a:r>
              <a:rPr lang="en-US" dirty="0" smtClean="0"/>
              <a:t>Next steps	(5”)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1/2/12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Knowing your enemies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wrote “The Software”?</a:t>
            </a:r>
          </a:p>
          <a:p>
            <a:pPr lvl="1"/>
            <a:r>
              <a:rPr lang="en-GB" dirty="0" smtClean="0"/>
              <a:t>Application level software?</a:t>
            </a:r>
          </a:p>
          <a:p>
            <a:pPr lvl="1"/>
            <a:r>
              <a:rPr lang="en-GB" dirty="0" smtClean="0"/>
              <a:t>Glue/integration code?</a:t>
            </a:r>
          </a:p>
          <a:p>
            <a:r>
              <a:rPr lang="en-GB" dirty="0" smtClean="0"/>
              <a:t>Who assembles/packages the appliance?</a:t>
            </a:r>
          </a:p>
          <a:p>
            <a:pPr lvl="1"/>
            <a:r>
              <a:rPr lang="en-GB" dirty="0" smtClean="0"/>
              <a:t>Includes appliance configuration &amp; hardening</a:t>
            </a:r>
          </a:p>
          <a:p>
            <a:r>
              <a:rPr lang="en-GB" dirty="0" smtClean="0"/>
              <a:t>Who deploys the software?</a:t>
            </a:r>
          </a:p>
          <a:p>
            <a:r>
              <a:rPr lang="en-GB" dirty="0" smtClean="0"/>
              <a:t>Who operates the appliance?</a:t>
            </a:r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24753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Know thyself!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8075612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What is your business model?</a:t>
            </a:r>
          </a:p>
          <a:p>
            <a:pPr lvl="1"/>
            <a:r>
              <a:rPr lang="en-GB" dirty="0" err="1" smtClean="0"/>
              <a:t>IaaS</a:t>
            </a:r>
            <a:r>
              <a:rPr lang="en-GB" dirty="0" smtClean="0"/>
              <a:t>? </a:t>
            </a:r>
            <a:r>
              <a:rPr lang="en-GB" dirty="0" err="1" smtClean="0"/>
              <a:t>PaaS</a:t>
            </a:r>
            <a:r>
              <a:rPr lang="en-GB" dirty="0" smtClean="0"/>
              <a:t>? Mixed strategy?</a:t>
            </a:r>
          </a:p>
          <a:p>
            <a:pPr lvl="1"/>
            <a:r>
              <a:rPr lang="en-GB" dirty="0" smtClean="0"/>
              <a:t>Private (single tenant) or public (multi-tenant) cloud/infrastructure?</a:t>
            </a:r>
          </a:p>
          <a:p>
            <a:pPr lvl="1"/>
            <a:r>
              <a:rPr lang="en-GB" dirty="0" smtClean="0"/>
              <a:t>Fair share vs. pay-as-you-go?</a:t>
            </a:r>
          </a:p>
          <a:p>
            <a:r>
              <a:rPr lang="en-GB" dirty="0" smtClean="0"/>
              <a:t>What are the technical infrastructure capabilities?</a:t>
            </a:r>
          </a:p>
          <a:p>
            <a:pPr lvl="1"/>
            <a:r>
              <a:rPr lang="en-GB" dirty="0" smtClean="0"/>
              <a:t>Perimeter protection/total isolation?</a:t>
            </a:r>
          </a:p>
          <a:p>
            <a:pPr lvl="1"/>
            <a:r>
              <a:rPr lang="en-GB" dirty="0"/>
              <a:t>(Semi-)Permeable boundary between tenant </a:t>
            </a:r>
            <a:r>
              <a:rPr lang="en-GB" dirty="0" smtClean="0"/>
              <a:t>and site infrastructure?</a:t>
            </a:r>
          </a:p>
          <a:p>
            <a:r>
              <a:rPr lang="en-GB" dirty="0"/>
              <a:t>Who are your </a:t>
            </a:r>
            <a:r>
              <a:rPr lang="en-GB" dirty="0" smtClean="0"/>
              <a:t>customers and users?</a:t>
            </a:r>
            <a:endParaRPr lang="en-GB" dirty="0"/>
          </a:p>
          <a:p>
            <a:pPr lvl="1"/>
            <a:r>
              <a:rPr lang="en-GB" dirty="0" smtClean="0"/>
              <a:t>Do you allow external </a:t>
            </a:r>
            <a:r>
              <a:rPr lang="en-GB" dirty="0" err="1" smtClean="0"/>
              <a:t>deployers</a:t>
            </a:r>
            <a:r>
              <a:rPr lang="en-GB" dirty="0" smtClean="0"/>
              <a:t>? On which access level?</a:t>
            </a:r>
          </a:p>
          <a:p>
            <a:pPr lvl="1"/>
            <a:r>
              <a:rPr lang="en-GB" dirty="0" smtClean="0"/>
              <a:t>Do you allow external operators? </a:t>
            </a:r>
            <a:r>
              <a:rPr lang="en-GB" dirty="0"/>
              <a:t>On which access level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Who are the users of the deployed community platform?</a:t>
            </a:r>
          </a:p>
        </p:txBody>
      </p:sp>
    </p:spTree>
    <p:extLst>
      <p:ext uri="{BB962C8B-B14F-4D97-AF65-F5344CB8AC3E}">
        <p14:creationId xmlns:p14="http://schemas.microsoft.com/office/powerpoint/2010/main" val="110844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Win the battles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1728192"/>
          </a:xfrm>
        </p:spPr>
        <p:txBody>
          <a:bodyPr/>
          <a:lstStyle/>
          <a:p>
            <a:r>
              <a:rPr lang="en-GB" dirty="0" smtClean="0"/>
              <a:t>Protect your investments with operational policies covering</a:t>
            </a:r>
          </a:p>
          <a:p>
            <a:pPr lvl="1"/>
            <a:r>
              <a:rPr lang="en-GB" dirty="0" smtClean="0"/>
              <a:t>Infrastructure, Security, Customers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39952" y="3068960"/>
            <a:ext cx="1018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Security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483768" y="5589240"/>
            <a:ext cx="154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Infrastructure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5661248"/>
            <a:ext cx="1210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Customer</a:t>
            </a:r>
          </a:p>
          <a:p>
            <a:r>
              <a:rPr lang="en-GB" dirty="0" smtClean="0"/>
              <a:t>(flexibility)</a:t>
            </a:r>
            <a:endParaRPr lang="en-GB" dirty="0"/>
          </a:p>
        </p:txBody>
      </p:sp>
      <p:sp>
        <p:nvSpPr>
          <p:cNvPr id="8" name="Isosceles Triangle 7"/>
          <p:cNvSpPr/>
          <p:nvPr/>
        </p:nvSpPr>
        <p:spPr>
          <a:xfrm>
            <a:off x="3347864" y="3501008"/>
            <a:ext cx="2422350" cy="2088233"/>
          </a:xfrm>
          <a:prstGeom prst="triangle">
            <a:avLst/>
          </a:prstGeom>
          <a:gradFill>
            <a:gsLst>
              <a:gs pos="50000">
                <a:schemeClr val="bg1"/>
              </a:gs>
              <a:gs pos="100000">
                <a:srgbClr val="FF0000"/>
              </a:gs>
              <a:gs pos="0">
                <a:schemeClr val="bg1">
                  <a:alpha val="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3347864" y="3501008"/>
            <a:ext cx="2422350" cy="2088233"/>
          </a:xfrm>
          <a:prstGeom prst="triangle">
            <a:avLst/>
          </a:prstGeom>
          <a:gradFill flip="none" rotWithShape="1">
            <a:gsLst>
              <a:gs pos="50000">
                <a:schemeClr val="bg1">
                  <a:alpha val="50000"/>
                </a:schemeClr>
              </a:gs>
              <a:gs pos="100000">
                <a:srgbClr val="008000"/>
              </a:gs>
              <a:gs pos="0">
                <a:schemeClr val="bg1">
                  <a:alpha val="0"/>
                </a:schemeClr>
              </a:gs>
            </a:gsLst>
            <a:lin ang="2700000" scaled="0"/>
            <a:tileRect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>
            <a:off x="3347864" y="3501008"/>
            <a:ext cx="2422350" cy="2088233"/>
          </a:xfrm>
          <a:prstGeom prst="triangle">
            <a:avLst/>
          </a:prstGeom>
          <a:gradFill>
            <a:gsLst>
              <a:gs pos="50000">
                <a:schemeClr val="bg1">
                  <a:alpha val="50000"/>
                </a:schemeClr>
              </a:gs>
              <a:gs pos="50000">
                <a:srgbClr val="0000FF">
                  <a:alpha val="50000"/>
                </a:srgbClr>
              </a:gs>
              <a:gs pos="100000">
                <a:srgbClr val="0000FF">
                  <a:alpha val="50000"/>
                </a:srgbClr>
              </a:gs>
              <a:gs pos="0">
                <a:schemeClr val="bg1">
                  <a:alpha val="0"/>
                </a:schemeClr>
              </a:gs>
            </a:gsLst>
            <a:lin ang="8100000" scaled="0"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355976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ine Callout 2 (No Border) 12"/>
          <p:cNvSpPr/>
          <p:nvPr/>
        </p:nvSpPr>
        <p:spPr>
          <a:xfrm>
            <a:off x="6588224" y="4005064"/>
            <a:ext cx="1944216" cy="360040"/>
          </a:xfrm>
          <a:prstGeom prst="callout2">
            <a:avLst>
              <a:gd name="adj1" fmla="val 25805"/>
              <a:gd name="adj2" fmla="val 6473"/>
              <a:gd name="adj3" fmla="val 103407"/>
              <a:gd name="adj4" fmla="val -46715"/>
              <a:gd name="adj5" fmla="val 196150"/>
              <a:gd name="adj6" fmla="val -10737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Resource Provider specific trade-off and equilibrium</a:t>
            </a:r>
            <a:endParaRPr lang="en-GB" sz="1200" dirty="0"/>
          </a:p>
        </p:txBody>
      </p:sp>
      <p:sp>
        <p:nvSpPr>
          <p:cNvPr id="14" name="Oval 13"/>
          <p:cNvSpPr/>
          <p:nvPr/>
        </p:nvSpPr>
        <p:spPr>
          <a:xfrm>
            <a:off x="4067944" y="5013176"/>
            <a:ext cx="144016" cy="144016"/>
          </a:xfrm>
          <a:prstGeom prst="ellipse">
            <a:avLst/>
          </a:prstGeom>
          <a:noFill/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355976" y="4581128"/>
            <a:ext cx="144016" cy="144016"/>
          </a:xfrm>
          <a:prstGeom prst="ellipse">
            <a:avLst/>
          </a:prstGeom>
          <a:noFill/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716016" y="4869160"/>
            <a:ext cx="144016" cy="144016"/>
          </a:xfrm>
          <a:prstGeom prst="ellipse">
            <a:avLst/>
          </a:prstGeom>
          <a:noFill/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427984" y="4509120"/>
            <a:ext cx="144016" cy="144016"/>
          </a:xfrm>
          <a:prstGeom prst="ellipse">
            <a:avLst/>
          </a:prstGeom>
          <a:noFill/>
          <a:ln w="63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679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EGI Collaboration platform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Very much in flux</a:t>
            </a:r>
          </a:p>
          <a:p>
            <a:r>
              <a:rPr lang="en-GB" dirty="0" smtClean="0"/>
              <a:t>Collaboration aimed at: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etween user communities</a:t>
            </a:r>
          </a:p>
          <a:p>
            <a:pPr lvl="1"/>
            <a:r>
              <a:rPr lang="en-GB" dirty="0" smtClean="0"/>
              <a:t>Between EGI Infrastructure providers</a:t>
            </a:r>
          </a:p>
          <a:p>
            <a:r>
              <a:rPr lang="en-GB" dirty="0" smtClean="0"/>
              <a:t>VM Endorsement service</a:t>
            </a:r>
          </a:p>
          <a:p>
            <a:pPr lvl="1"/>
            <a:r>
              <a:rPr lang="en-GB" dirty="0" smtClean="0"/>
              <a:t>Some members are trusted as endorsers across EGI</a:t>
            </a:r>
          </a:p>
          <a:p>
            <a:pPr lvl="1"/>
            <a:r>
              <a:rPr lang="en-GB" dirty="0" smtClean="0"/>
              <a:t>Some trust policies on the EGI federation level</a:t>
            </a:r>
          </a:p>
          <a:p>
            <a:r>
              <a:rPr lang="en-GB" dirty="0" smtClean="0"/>
              <a:t>VM endorsement infrastructure service</a:t>
            </a:r>
          </a:p>
          <a:p>
            <a:pPr lvl="1"/>
            <a:r>
              <a:rPr lang="en-GB" dirty="0" smtClean="0"/>
              <a:t>Endorsers are </a:t>
            </a:r>
            <a:r>
              <a:rPr lang="en-GB" i="1" u="sng" dirty="0" smtClean="0"/>
              <a:t>not</a:t>
            </a:r>
            <a:r>
              <a:rPr lang="en-GB" dirty="0" smtClean="0"/>
              <a:t> part of the EGI federation</a:t>
            </a:r>
          </a:p>
          <a:p>
            <a:pPr lvl="1"/>
            <a:r>
              <a:rPr lang="en-GB" i="1" u="sng" dirty="0" smtClean="0"/>
              <a:t>All </a:t>
            </a:r>
            <a:r>
              <a:rPr lang="en-GB" dirty="0" smtClean="0"/>
              <a:t>trust policies become a local issue</a:t>
            </a:r>
          </a:p>
        </p:txBody>
      </p:sp>
    </p:spTree>
    <p:extLst>
      <p:ext uri="{BB962C8B-B14F-4D97-AF65-F5344CB8AC3E}">
        <p14:creationId xmlns:p14="http://schemas.microsoft.com/office/powerpoint/2010/main" val="1076782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 Grids and Clouds</a:t>
            </a:r>
          </a:p>
          <a:p>
            <a:r>
              <a:rPr lang="en-GB" dirty="0" smtClean="0"/>
              <a:t>Platforms in the EGI community</a:t>
            </a:r>
          </a:p>
          <a:p>
            <a:r>
              <a:rPr lang="en-GB" dirty="0" smtClean="0"/>
              <a:t>Stakeholders and roles</a:t>
            </a:r>
          </a:p>
          <a:p>
            <a:r>
              <a:rPr lang="en-GB" dirty="0" smtClean="0"/>
              <a:t>Policy implications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23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8833B-B0B3-D949-8CFA-A57EC84321C9}" type="datetime1">
              <a:rPr lang="en-US" smtClean="0"/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SLA4D-Grid workshop 2011, Munich 9 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1772816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On Grids and </a:t>
            </a:r>
            <a:r>
              <a:rPr lang="en-GB" sz="4000" dirty="0" smtClean="0"/>
              <a:t>Clouds</a:t>
            </a:r>
            <a:endParaRPr lang="en-GB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3452808"/>
            <a:ext cx="504056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 retrospective glance on Grid architecture and its alignment with Cloud computing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31001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Grid Architecture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8833B-B0B3-D949-8CFA-A57EC84321C9}" type="datetime1">
              <a:rPr lang="en-US" smtClean="0"/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SLA4D-Grid workshop 2011, Munich 9 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99592" y="5085184"/>
            <a:ext cx="7416824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Infrastructure</a:t>
            </a:r>
            <a:endParaRPr lang="en-GB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899592" y="3789040"/>
            <a:ext cx="7416824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Grid Middleware</a:t>
            </a:r>
            <a:endParaRPr lang="en-GB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899592" y="2492896"/>
            <a:ext cx="7416824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User Interface</a:t>
            </a:r>
            <a:endParaRPr lang="en-GB" sz="2400" dirty="0"/>
          </a:p>
        </p:txBody>
      </p:sp>
      <p:pic>
        <p:nvPicPr>
          <p:cNvPr id="11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683568" y="3573016"/>
            <a:ext cx="8280920" cy="2664296"/>
          </a:xfrm>
          <a:prstGeom prst="round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rtlCol="0" anchor="b" anchorCtr="1"/>
          <a:lstStyle/>
          <a:p>
            <a:pPr algn="ctr"/>
            <a:r>
              <a:rPr lang="en-GB" sz="2400" dirty="0" smtClean="0"/>
              <a:t>EGI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68810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3-tiered Architecture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8833B-B0B3-D949-8CFA-A57EC84321C9}" type="datetime1">
              <a:rPr lang="en-US" smtClean="0"/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SLA4D-Grid workshop 2011, Munich 9 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71600" y="5085184"/>
            <a:ext cx="7344816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Persistence</a:t>
            </a:r>
            <a:endParaRPr lang="en-GB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971600" y="3789040"/>
            <a:ext cx="7344816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Business layer</a:t>
            </a:r>
            <a:endParaRPr lang="en-GB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971600" y="2492896"/>
            <a:ext cx="7344816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User access/UI layer</a:t>
            </a:r>
            <a:endParaRPr lang="en-GB" sz="2400" dirty="0"/>
          </a:p>
        </p:txBody>
      </p:sp>
      <p:pic>
        <p:nvPicPr>
          <p:cNvPr id="13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74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3-tiered Architecture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8833B-B0B3-D949-8CFA-A57EC84321C9}" type="datetime1">
              <a:rPr lang="en-US" smtClean="0"/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SLA4D-Grid workshop 2011, Munich 9 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71600" y="5085184"/>
            <a:ext cx="7344816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Persistence</a:t>
            </a:r>
            <a:endParaRPr lang="en-GB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3851920" y="3789040"/>
            <a:ext cx="4464496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Business</a:t>
            </a:r>
            <a:endParaRPr lang="en-GB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2492896"/>
            <a:ext cx="3024336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UI layer</a:t>
            </a:r>
            <a:endParaRPr lang="en-GB" sz="2400" dirty="0"/>
          </a:p>
        </p:txBody>
      </p:sp>
      <p:pic>
        <p:nvPicPr>
          <p:cNvPr id="13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6948264" y="2492896"/>
            <a:ext cx="1368152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UI </a:t>
            </a:r>
            <a:r>
              <a:rPr lang="en-GB" sz="2400" dirty="0"/>
              <a:t>layer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411760" y="3789040"/>
            <a:ext cx="1368152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Business</a:t>
            </a:r>
            <a:endParaRPr lang="en-GB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2411760" y="2492896"/>
            <a:ext cx="1368152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UI </a:t>
            </a:r>
            <a:r>
              <a:rPr lang="en-GB" sz="2400" dirty="0"/>
              <a:t>layer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971600" y="3789040"/>
            <a:ext cx="1368152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Business</a:t>
            </a:r>
            <a:endParaRPr lang="en-GB" sz="2400" dirty="0"/>
          </a:p>
        </p:txBody>
      </p:sp>
      <p:sp>
        <p:nvSpPr>
          <p:cNvPr id="19" name="Rounded Rectangle 18"/>
          <p:cNvSpPr/>
          <p:nvPr/>
        </p:nvSpPr>
        <p:spPr>
          <a:xfrm>
            <a:off x="971600" y="2492896"/>
            <a:ext cx="1368152" cy="936104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UI </a:t>
            </a:r>
            <a:r>
              <a:rPr lang="en-GB" sz="2400" dirty="0"/>
              <a:t>layer</a:t>
            </a:r>
          </a:p>
        </p:txBody>
      </p:sp>
      <p:sp>
        <p:nvSpPr>
          <p:cNvPr id="3" name="Up-Down Arrow 2"/>
          <p:cNvSpPr/>
          <p:nvPr/>
        </p:nvSpPr>
        <p:spPr>
          <a:xfrm>
            <a:off x="2987824" y="3429000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Up-Down Arrow 19"/>
          <p:cNvSpPr/>
          <p:nvPr/>
        </p:nvSpPr>
        <p:spPr>
          <a:xfrm>
            <a:off x="1547664" y="3429000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Up-Down Arrow 20"/>
          <p:cNvSpPr/>
          <p:nvPr/>
        </p:nvSpPr>
        <p:spPr>
          <a:xfrm>
            <a:off x="5292080" y="3429000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Up-Down Arrow 21"/>
          <p:cNvSpPr/>
          <p:nvPr/>
        </p:nvSpPr>
        <p:spPr>
          <a:xfrm>
            <a:off x="7524328" y="3429000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-Down Arrow 22"/>
          <p:cNvSpPr/>
          <p:nvPr/>
        </p:nvSpPr>
        <p:spPr>
          <a:xfrm>
            <a:off x="5940152" y="4725144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Up-Down Arrow 23"/>
          <p:cNvSpPr/>
          <p:nvPr/>
        </p:nvSpPr>
        <p:spPr>
          <a:xfrm>
            <a:off x="2987824" y="4725144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Up-Down Arrow 24"/>
          <p:cNvSpPr/>
          <p:nvPr/>
        </p:nvSpPr>
        <p:spPr>
          <a:xfrm>
            <a:off x="1547664" y="4725144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3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3-tiered Grid Architecture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8833B-B0B3-D949-8CFA-A57EC84321C9}" type="datetime1">
              <a:rPr lang="en-US" smtClean="0"/>
              <a:t>1/2/12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3rd SLA4D-Grid workshop 2011, Munich 9 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71600" y="5085184"/>
            <a:ext cx="7344816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Infrastructure</a:t>
            </a:r>
            <a:endParaRPr lang="en-GB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3851920" y="3789040"/>
            <a:ext cx="4464496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Middleware</a:t>
            </a:r>
            <a:endParaRPr lang="en-GB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3851920" y="2492896"/>
            <a:ext cx="3024336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UI layer</a:t>
            </a:r>
            <a:endParaRPr lang="en-GB" sz="2400" dirty="0"/>
          </a:p>
        </p:txBody>
      </p:sp>
      <p:pic>
        <p:nvPicPr>
          <p:cNvPr id="13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t3.gstatic.com/images?q=tbn:ANd9GcRxZirNJaDSMBgCW8ttLiaq-lmmv6bSeXrnnzndTBhfMqJ4ELS7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52" y="1124744"/>
            <a:ext cx="1288892" cy="12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6948264" y="2492896"/>
            <a:ext cx="1368152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UI </a:t>
            </a:r>
            <a:r>
              <a:rPr lang="en-GB" sz="2400" dirty="0"/>
              <a:t>layer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411760" y="3789040"/>
            <a:ext cx="1368152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M/W</a:t>
            </a:r>
            <a:endParaRPr lang="en-GB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2411760" y="2492896"/>
            <a:ext cx="1368152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UI </a:t>
            </a:r>
            <a:r>
              <a:rPr lang="en-GB" sz="2400" dirty="0"/>
              <a:t>layer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971600" y="3789040"/>
            <a:ext cx="1368152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M/W</a:t>
            </a:r>
            <a:endParaRPr lang="en-GB" sz="2400" dirty="0"/>
          </a:p>
        </p:txBody>
      </p:sp>
      <p:sp>
        <p:nvSpPr>
          <p:cNvPr id="19" name="Rounded Rectangle 18"/>
          <p:cNvSpPr/>
          <p:nvPr/>
        </p:nvSpPr>
        <p:spPr>
          <a:xfrm>
            <a:off x="971600" y="2492896"/>
            <a:ext cx="1368152" cy="9361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UI </a:t>
            </a:r>
            <a:r>
              <a:rPr lang="en-GB" sz="2400" dirty="0"/>
              <a:t>layer</a:t>
            </a:r>
          </a:p>
        </p:txBody>
      </p:sp>
      <p:sp>
        <p:nvSpPr>
          <p:cNvPr id="3" name="Up-Down Arrow 2"/>
          <p:cNvSpPr/>
          <p:nvPr/>
        </p:nvSpPr>
        <p:spPr>
          <a:xfrm>
            <a:off x="2987824" y="3429000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Up-Down Arrow 19"/>
          <p:cNvSpPr/>
          <p:nvPr/>
        </p:nvSpPr>
        <p:spPr>
          <a:xfrm>
            <a:off x="1547664" y="3429000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Up-Down Arrow 20"/>
          <p:cNvSpPr/>
          <p:nvPr/>
        </p:nvSpPr>
        <p:spPr>
          <a:xfrm>
            <a:off x="5292080" y="3429000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Up-Down Arrow 21"/>
          <p:cNvSpPr/>
          <p:nvPr/>
        </p:nvSpPr>
        <p:spPr>
          <a:xfrm>
            <a:off x="7524328" y="3429000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-Down Arrow 22"/>
          <p:cNvSpPr/>
          <p:nvPr/>
        </p:nvSpPr>
        <p:spPr>
          <a:xfrm>
            <a:off x="5940152" y="4725144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Up-Down Arrow 23"/>
          <p:cNvSpPr/>
          <p:nvPr/>
        </p:nvSpPr>
        <p:spPr>
          <a:xfrm>
            <a:off x="2987824" y="4725144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Up-Down Arrow 24"/>
          <p:cNvSpPr/>
          <p:nvPr/>
        </p:nvSpPr>
        <p:spPr>
          <a:xfrm>
            <a:off x="1547664" y="4725144"/>
            <a:ext cx="216024" cy="360040"/>
          </a:xfrm>
          <a:prstGeom prst="up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ounded Rectangle 25"/>
          <p:cNvSpPr/>
          <p:nvPr/>
        </p:nvSpPr>
        <p:spPr>
          <a:xfrm>
            <a:off x="3851920" y="3573016"/>
            <a:ext cx="5112568" cy="2664296"/>
          </a:xfrm>
          <a:prstGeom prst="round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rtlCol="0" anchor="b" anchorCtr="1"/>
          <a:lstStyle/>
          <a:p>
            <a:pPr algn="ctr"/>
            <a:r>
              <a:rPr lang="en-GB" sz="2400" dirty="0" smtClean="0"/>
              <a:t>EGI</a:t>
            </a:r>
            <a:endParaRPr lang="en-GB" sz="2400" dirty="0"/>
          </a:p>
        </p:txBody>
      </p:sp>
      <p:sp>
        <p:nvSpPr>
          <p:cNvPr id="27" name="Rounded Rectangle 26"/>
          <p:cNvSpPr/>
          <p:nvPr/>
        </p:nvSpPr>
        <p:spPr>
          <a:xfrm>
            <a:off x="683568" y="4869160"/>
            <a:ext cx="8280920" cy="1368152"/>
          </a:xfrm>
          <a:prstGeom prst="roundRect">
            <a:avLst/>
          </a:prstGeom>
          <a:solidFill>
            <a:schemeClr val="accent2">
              <a:alpha val="5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rtlCol="0" anchor="b" anchorCtr="1"/>
          <a:lstStyle/>
          <a:p>
            <a:pPr algn="ctr"/>
            <a:r>
              <a:rPr lang="en-GB" sz="2400" dirty="0" smtClean="0"/>
              <a:t>EGI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7151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747849" y="1124744"/>
            <a:ext cx="1396152" cy="20882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Key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Alignment to the Cloud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Roadmap -  September 2011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3BA7E-98DB-430E-AE39-8AE2A08777D6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5496" y="5109051"/>
            <a:ext cx="2448272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dirty="0" smtClean="0"/>
              <a:t>Infrastructure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35496" y="4244955"/>
            <a:ext cx="2448272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dirty="0" smtClean="0"/>
              <a:t>Platforms</a:t>
            </a:r>
            <a:endParaRPr lang="en-GB" sz="3200" dirty="0"/>
          </a:p>
        </p:txBody>
      </p:sp>
      <p:sp>
        <p:nvSpPr>
          <p:cNvPr id="8" name="Rectangle 7"/>
          <p:cNvSpPr/>
          <p:nvPr/>
        </p:nvSpPr>
        <p:spPr>
          <a:xfrm>
            <a:off x="35496" y="3380859"/>
            <a:ext cx="2448272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dirty="0" smtClean="0"/>
              <a:t>Software</a:t>
            </a:r>
            <a:endParaRPr lang="en-GB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2627784" y="4231721"/>
            <a:ext cx="4968552" cy="792088"/>
            <a:chOff x="2627784" y="4231721"/>
            <a:chExt cx="4968552" cy="792088"/>
          </a:xfrm>
        </p:grpSpPr>
        <p:sp>
          <p:nvSpPr>
            <p:cNvPr id="11" name="Rectangle 10"/>
            <p:cNvSpPr/>
            <p:nvPr/>
          </p:nvSpPr>
          <p:spPr>
            <a:xfrm>
              <a:off x="2627784" y="4231721"/>
              <a:ext cx="4968552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43808" y="4449010"/>
              <a:ext cx="766133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/>
                <a:t>gLite</a:t>
              </a:r>
              <a:endParaRPr lang="en-GB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79438" y="4449010"/>
              <a:ext cx="1127210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UNICORE</a:t>
              </a:r>
              <a:endParaRPr lang="en-GB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76145" y="4449010"/>
              <a:ext cx="921746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/>
                <a:t>dCache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867388" y="4449010"/>
              <a:ext cx="582199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ARC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19084" y="4449010"/>
              <a:ext cx="840054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Globus</a:t>
              </a:r>
              <a:endParaRPr lang="en-GB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627784" y="3367625"/>
            <a:ext cx="4968552" cy="792088"/>
            <a:chOff x="2627784" y="3367625"/>
            <a:chExt cx="4968552" cy="792088"/>
          </a:xfrm>
        </p:grpSpPr>
        <p:sp>
          <p:nvSpPr>
            <p:cNvPr id="12" name="Rectangle 11"/>
            <p:cNvSpPr/>
            <p:nvPr/>
          </p:nvSpPr>
          <p:spPr>
            <a:xfrm>
              <a:off x="2627784" y="3367625"/>
              <a:ext cx="4968552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93266" y="3440503"/>
              <a:ext cx="1067917" cy="646331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Central Services</a:t>
              </a:r>
              <a:endParaRPr lang="en-GB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32376" y="3440502"/>
              <a:ext cx="1044116" cy="646331"/>
            </a:xfrm>
            <a:prstGeom prst="rect">
              <a:avLst/>
            </a:prstGeom>
            <a:gradFill>
              <a:gsLst>
                <a:gs pos="0">
                  <a:schemeClr val="accent3">
                    <a:shade val="51000"/>
                    <a:satMod val="130000"/>
                  </a:schemeClr>
                </a:gs>
                <a:gs pos="49000">
                  <a:schemeClr val="accent3">
                    <a:shade val="93000"/>
                    <a:satMod val="130000"/>
                  </a:schemeClr>
                </a:gs>
                <a:gs pos="100000">
                  <a:srgbClr val="FF0000"/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Domain Services</a:t>
              </a:r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80113" y="3440501"/>
              <a:ext cx="1368151" cy="64633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Community Services</a:t>
              </a:r>
              <a:endParaRPr lang="en-GB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627784" y="1556792"/>
            <a:ext cx="5018551" cy="1288895"/>
            <a:chOff x="3203848" y="1492033"/>
            <a:chExt cx="5018551" cy="1288895"/>
          </a:xfrm>
        </p:grpSpPr>
        <p:pic>
          <p:nvPicPr>
            <p:cNvPr id="39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1492035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0479" y="1492034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2616" y="1492035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3507" y="1492033"/>
              <a:ext cx="1288892" cy="12888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3" name="Rectangle 42"/>
          <p:cNvSpPr/>
          <p:nvPr/>
        </p:nvSpPr>
        <p:spPr>
          <a:xfrm>
            <a:off x="35496" y="1196752"/>
            <a:ext cx="2448272" cy="20882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3200" dirty="0" smtClean="0"/>
              <a:t>Virtual Research Communities</a:t>
            </a:r>
          </a:p>
          <a:p>
            <a:pPr algn="ctr"/>
            <a:r>
              <a:rPr lang="en-GB" sz="3200" dirty="0" smtClean="0"/>
              <a:t>(Users)</a:t>
            </a:r>
            <a:endParaRPr lang="en-GB" sz="32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2627784" y="5095817"/>
            <a:ext cx="4968552" cy="792088"/>
            <a:chOff x="2627784" y="5095817"/>
            <a:chExt cx="4968552" cy="792088"/>
          </a:xfrm>
        </p:grpSpPr>
        <p:sp>
          <p:nvSpPr>
            <p:cNvPr id="10" name="Rectangle 9"/>
            <p:cNvSpPr/>
            <p:nvPr/>
          </p:nvSpPr>
          <p:spPr>
            <a:xfrm>
              <a:off x="2627784" y="5095817"/>
              <a:ext cx="4968552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70777" y="5293711"/>
              <a:ext cx="648071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85616" y="5293711"/>
              <a:ext cx="648071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9711" y="5293711"/>
              <a:ext cx="720080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EIRO</a:t>
              </a:r>
              <a:endParaRPr lang="en-GB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57823" y="5285320"/>
              <a:ext cx="648071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88225" y="5285320"/>
              <a:ext cx="648071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NGI</a:t>
              </a:r>
              <a:endParaRPr lang="en-GB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668344" y="3367625"/>
            <a:ext cx="1399306" cy="2509647"/>
            <a:chOff x="7668344" y="3367624"/>
            <a:chExt cx="1399306" cy="2509647"/>
          </a:xfrm>
        </p:grpSpPr>
        <p:sp>
          <p:nvSpPr>
            <p:cNvPr id="49" name="Rectangle 48"/>
            <p:cNvSpPr/>
            <p:nvPr/>
          </p:nvSpPr>
          <p:spPr>
            <a:xfrm rot="16200000">
              <a:off x="7113173" y="3922795"/>
              <a:ext cx="2509647" cy="13993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GB" sz="3200" dirty="0" smtClean="0"/>
                <a:t>Planning &amp; Coordination</a:t>
              </a:r>
              <a:endParaRPr lang="en-GB" sz="3200" dirty="0"/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7342537" y="4995720"/>
              <a:ext cx="1146378" cy="36933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Support</a:t>
              </a:r>
              <a:endParaRPr lang="en-GB" dirty="0"/>
            </a:p>
          </p:txBody>
        </p:sp>
        <p:sp>
          <p:nvSpPr>
            <p:cNvPr id="48" name="TextBox 47"/>
            <p:cNvSpPr txBox="1"/>
            <p:nvPr/>
          </p:nvSpPr>
          <p:spPr>
            <a:xfrm rot="16200000">
              <a:off x="7411670" y="3785498"/>
              <a:ext cx="1008112" cy="335756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Services</a:t>
              </a:r>
              <a:endParaRPr lang="en-GB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884368" y="1484784"/>
            <a:ext cx="1176665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Ecosystem</a:t>
            </a:r>
          </a:p>
          <a:p>
            <a:pPr algn="ctr"/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7884368" y="2229513"/>
            <a:ext cx="1148095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NGIs + EIRO EGI.eu</a:t>
            </a:r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A884-18B9-4EB3-B8D3-C9878A45EE44}" type="datetime1">
              <a:rPr lang="en-GB" smtClean="0"/>
              <a:t>1/2/12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99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284</TotalTime>
  <Words>1001</Words>
  <Application>Microsoft Macintosh PowerPoint</Application>
  <PresentationFormat>On-screen Show (4:3)</PresentationFormat>
  <Paragraphs>276</Paragraphs>
  <Slides>23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EGI-InSPIRE-Slide-Template_v4</vt:lpstr>
      <vt:lpstr>Trust levels and Assurance in a virtualised world</vt:lpstr>
      <vt:lpstr>Agenda</vt:lpstr>
      <vt:lpstr>Outline</vt:lpstr>
      <vt:lpstr>PowerPoint Presentation</vt:lpstr>
      <vt:lpstr>Grid Architecture</vt:lpstr>
      <vt:lpstr>3-tiered Architecture</vt:lpstr>
      <vt:lpstr>3-tiered Architecture</vt:lpstr>
      <vt:lpstr>3-tiered Grid Architecture</vt:lpstr>
      <vt:lpstr>Alignment to the Cloud</vt:lpstr>
      <vt:lpstr>A future EGI Cloud?</vt:lpstr>
      <vt:lpstr>PowerPoint Presentation</vt:lpstr>
      <vt:lpstr>Platforms</vt:lpstr>
      <vt:lpstr>Platform composition</vt:lpstr>
      <vt:lpstr>EGI Platforms?</vt:lpstr>
      <vt:lpstr>PowerPoint Presentation</vt:lpstr>
      <vt:lpstr>EGI Platform Stakeholders</vt:lpstr>
      <vt:lpstr>EGI Platform roles</vt:lpstr>
      <vt:lpstr>EGI Platform collaboration</vt:lpstr>
      <vt:lpstr>PowerPoint Presentation</vt:lpstr>
      <vt:lpstr>Knowing your enemies </vt:lpstr>
      <vt:lpstr>Know thyself!</vt:lpstr>
      <vt:lpstr>Win the battles</vt:lpstr>
      <vt:lpstr>EGI Collaboration platform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Michel Drescher</cp:lastModifiedBy>
  <cp:revision>34</cp:revision>
  <dcterms:created xsi:type="dcterms:W3CDTF">2010-09-03T12:01:03Z</dcterms:created>
  <dcterms:modified xsi:type="dcterms:W3CDTF">2012-02-01T13:53:18Z</dcterms:modified>
</cp:coreProperties>
</file>