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9"/>
  </p:notesMasterIdLst>
  <p:sldIdLst>
    <p:sldId id="259" r:id="rId3"/>
    <p:sldId id="277" r:id="rId4"/>
    <p:sldId id="256" r:id="rId5"/>
    <p:sldId id="270" r:id="rId6"/>
    <p:sldId id="257" r:id="rId7"/>
    <p:sldId id="271" r:id="rId8"/>
    <p:sldId id="269" r:id="rId9"/>
    <p:sldId id="272" r:id="rId10"/>
    <p:sldId id="258" r:id="rId11"/>
    <p:sldId id="282" r:id="rId12"/>
    <p:sldId id="265" r:id="rId13"/>
    <p:sldId id="284" r:id="rId14"/>
    <p:sldId id="275" r:id="rId15"/>
    <p:sldId id="273" r:id="rId16"/>
    <p:sldId id="285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FFFF"/>
    <a:srgbClr val="008000"/>
    <a:srgbClr val="FF9966"/>
    <a:srgbClr val="FF9900"/>
    <a:srgbClr val="5689CA"/>
    <a:srgbClr val="BAD5FB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76" autoAdjust="0"/>
  </p:normalViewPr>
  <p:slideViewPr>
    <p:cSldViewPr>
      <p:cViewPr varScale="1">
        <p:scale>
          <a:sx n="80" d="100"/>
          <a:sy n="80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BF7DFE46-C06D-4B5F-A5E6-6A4ABD995803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D07B6826-7E2B-4156-94EB-5D308C00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9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E15F-6120-46D1-99C0-3C1B5FD5B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9FF1-00CD-4479-ADC5-4976D9B9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9BDF-7087-47D6-BE35-89E67E2C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DC99-509D-4929-A7C1-8F444881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518C-14B3-4C8C-9EEF-3E078F7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4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D940-A508-486E-B8FA-736912B30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A090-D787-4930-B010-AA445E8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70F4-6D04-495C-AFBB-5A9D4136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A46F-05FF-4F3C-8A17-8E6DF720C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264D-DD6C-4B4D-9AC3-29A48FC0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6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911F-B53B-4089-BBA7-57DD1A3E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9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0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3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CA23-97F0-4CE9-9710-AB51948C8F9F}" type="datetimeFigureOut">
              <a:rPr lang="en-GB" smtClean="0"/>
              <a:t>13/03/2012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E35A9D7-83F3-47DB-8A49-AD45FB92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E-</a:t>
            </a:r>
            <a:r>
              <a:rPr lang="en-US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ScienceTalk</a:t>
            </a: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 PMB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E-</a:t>
            </a:r>
            <a:r>
              <a:rPr lang="en-US" dirty="0" err="1" smtClean="0">
                <a:ea typeface="ＭＳ Ｐゴシック" pitchFamily="34" charset="-128"/>
              </a:rPr>
              <a:t>ScienceTalk</a:t>
            </a:r>
            <a:r>
              <a:rPr lang="en-US" dirty="0" smtClean="0">
                <a:ea typeface="ＭＳ Ｐゴシック" pitchFamily="34" charset="-128"/>
              </a:rPr>
              <a:t> PMB Meeting 7</a:t>
            </a:r>
          </a:p>
          <a:p>
            <a:pPr marL="0" indent="0" algn="ctr" eaLnBrk="1" hangingPunct="1">
              <a:buNone/>
            </a:pPr>
            <a:r>
              <a:rPr lang="en-US" i="1" dirty="0" smtClean="0">
                <a:ea typeface="ＭＳ Ｐゴシック" pitchFamily="34" charset="-128"/>
              </a:rPr>
              <a:t>13 March 2012</a:t>
            </a:r>
          </a:p>
          <a:p>
            <a:pPr marL="0" indent="0" algn="ctr" eaLnBrk="1" hangingPunct="1">
              <a:buNone/>
            </a:pPr>
            <a:r>
              <a:rPr lang="en-US" i="1" dirty="0" err="1" smtClean="0">
                <a:ea typeface="ＭＳ Ｐゴシック" pitchFamily="34" charset="-128"/>
              </a:rPr>
              <a:t>Telcon</a:t>
            </a:r>
            <a:endParaRPr lang="en-US" i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62075"/>
            <a:ext cx="8915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WP1-WP4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Ensure a good balance of information and contributions from collaborating projects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ScienceBriefings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Adding Russian, Chinese </a:t>
            </a:r>
            <a:r>
              <a:rPr lang="en-US" sz="2000" dirty="0" err="1" smtClean="0">
                <a:solidFill>
                  <a:schemeClr val="tx1"/>
                </a:solidFill>
              </a:rPr>
              <a:t>etc</a:t>
            </a:r>
            <a:r>
              <a:rPr lang="en-US" sz="2000" dirty="0" smtClean="0">
                <a:solidFill>
                  <a:schemeClr val="tx1"/>
                </a:solidFill>
              </a:rPr>
              <a:t> to the </a:t>
            </a:r>
            <a:r>
              <a:rPr lang="en-US" sz="2000" dirty="0" err="1" smtClean="0">
                <a:solidFill>
                  <a:schemeClr val="tx1"/>
                </a:solidFill>
              </a:rPr>
              <a:t>GridCafé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Funding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editorial effort and web support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Lack of sites for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– end of project milestone a concern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and development costs – no funds available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High travel costs for all WPs – funding for 2 people for CRISP meeting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Protection of current and future e-</a:t>
            </a:r>
            <a:r>
              <a:rPr lang="en-US" sz="2000" dirty="0" err="1" smtClean="0">
                <a:solidFill>
                  <a:schemeClr val="tx1"/>
                </a:solidFill>
              </a:rPr>
              <a:t>ScienceTalk</a:t>
            </a:r>
            <a:r>
              <a:rPr lang="en-US" sz="2000" dirty="0" smtClean="0">
                <a:solidFill>
                  <a:schemeClr val="tx1"/>
                </a:solidFill>
              </a:rPr>
              <a:t> product names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subscriber numbers may not reach the milestone</a:t>
            </a:r>
          </a:p>
        </p:txBody>
      </p:sp>
    </p:spTree>
    <p:extLst>
      <p:ext uri="{BB962C8B-B14F-4D97-AF65-F5344CB8AC3E}">
        <p14:creationId xmlns:p14="http://schemas.microsoft.com/office/powerpoint/2010/main" val="15811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21"/>
          <p:cNvSpPr>
            <a:spLocks noGrp="1" noChangeArrowheads="1"/>
          </p:cNvSpPr>
          <p:nvPr>
            <p:ph type="title"/>
          </p:nvPr>
        </p:nvSpPr>
        <p:spPr>
          <a:xfrm>
            <a:off x="8858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Deliverables and </a:t>
            </a:r>
            <a:b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milestones tracking</a:t>
            </a:r>
          </a:p>
        </p:txBody>
      </p:sp>
      <p:sp>
        <p:nvSpPr>
          <p:cNvPr id="8195" name="Rectangle 6039"/>
          <p:cNvSpPr>
            <a:spLocks noChangeArrowheads="1"/>
          </p:cNvSpPr>
          <p:nvPr/>
        </p:nvSpPr>
        <p:spPr bwMode="auto">
          <a:xfrm>
            <a:off x="457200" y="5715000"/>
            <a:ext cx="2286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6040"/>
          <p:cNvSpPr>
            <a:spLocks noChangeArrowheads="1"/>
          </p:cNvSpPr>
          <p:nvPr/>
        </p:nvSpPr>
        <p:spPr bwMode="auto">
          <a:xfrm>
            <a:off x="457200" y="6019800"/>
            <a:ext cx="228600" cy="22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6041"/>
          <p:cNvSpPr txBox="1">
            <a:spLocks noChangeArrowheads="1"/>
          </p:cNvSpPr>
          <p:nvPr/>
        </p:nvSpPr>
        <p:spPr bwMode="auto">
          <a:xfrm>
            <a:off x="762000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Complete</a:t>
            </a:r>
          </a:p>
        </p:txBody>
      </p:sp>
      <p:sp>
        <p:nvSpPr>
          <p:cNvPr id="8198" name="Text Box 6042"/>
          <p:cNvSpPr txBox="1">
            <a:spLocks noChangeArrowheads="1"/>
          </p:cNvSpPr>
          <p:nvPr/>
        </p:nvSpPr>
        <p:spPr bwMode="auto">
          <a:xfrm>
            <a:off x="762000" y="5943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8199" name="Rectangle 6043"/>
          <p:cNvSpPr>
            <a:spLocks noChangeArrowheads="1"/>
          </p:cNvSpPr>
          <p:nvPr/>
        </p:nvSpPr>
        <p:spPr bwMode="auto">
          <a:xfrm>
            <a:off x="457200" y="6324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6044"/>
          <p:cNvSpPr txBox="1">
            <a:spLocks noChangeArrowheads="1"/>
          </p:cNvSpPr>
          <p:nvPr/>
        </p:nvSpPr>
        <p:spPr bwMode="auto">
          <a:xfrm>
            <a:off x="762000" y="6248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Overdue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53937"/>
              </p:ext>
            </p:extLst>
          </p:nvPr>
        </p:nvGraphicFramePr>
        <p:xfrm>
          <a:off x="152400" y="1328784"/>
          <a:ext cx="8458198" cy="4363863"/>
        </p:xfrm>
        <a:graphic>
          <a:graphicData uri="http://schemas.openxmlformats.org/drawingml/2006/table">
            <a:tbl>
              <a:tblPr/>
              <a:tblGrid>
                <a:gridCol w="1034254"/>
                <a:gridCol w="626819"/>
                <a:gridCol w="626819"/>
                <a:gridCol w="626819"/>
                <a:gridCol w="625929"/>
                <a:gridCol w="590107"/>
                <a:gridCol w="590107"/>
                <a:gridCol w="590107"/>
                <a:gridCol w="590107"/>
                <a:gridCol w="590107"/>
                <a:gridCol w="688458"/>
                <a:gridCol w="688458"/>
                <a:gridCol w="590107"/>
              </a:tblGrid>
              <a:tr h="1752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Times New Roman"/>
                        </a:rPr>
                        <a:t>Months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13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(Sep)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(Oct)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(Nov)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16 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(Dec)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17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(Jan)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(Feb)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19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(Mar)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(Apr)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21</a:t>
                      </a: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(May)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22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(Jun)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23 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(Jul)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24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(Aug)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D1.2.6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D1.2.8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T1.2 Impact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T1.3 Events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MS2</a:t>
                      </a: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Times New Roman"/>
                          <a:ea typeface="Times New Roman"/>
                        </a:rPr>
                        <a:t>WP2 </a:t>
                      </a:r>
                      <a:r>
                        <a:rPr lang="fr-FR" sz="900" b="1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T2.1 </a:t>
                      </a:r>
                      <a:r>
                        <a:rPr lang="fr-FR" sz="900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D2.2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T2.2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GridGuide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D2.3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T2.3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GridCast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WP3 </a:t>
                      </a:r>
                      <a:r>
                        <a:rPr lang="en-GB" sz="900" b="1" dirty="0" err="1" smtClean="0">
                          <a:latin typeface="Times New Roman"/>
                          <a:ea typeface="Times New Roman"/>
                        </a:rPr>
                        <a:t>iSGTW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T3.1 Weekly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MS8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D3.5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T3.2 New </a:t>
                      </a: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media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Times New Roman"/>
                        </a:rPr>
                        <a:t>WP4 Mgmt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8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T4.1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MS13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D4.4</a:t>
                      </a:r>
                      <a:br>
                        <a:rPr lang="en-US" sz="9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668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Year 1 Effort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807498"/>
              </p:ext>
            </p:extLst>
          </p:nvPr>
        </p:nvGraphicFramePr>
        <p:xfrm>
          <a:off x="381000" y="1752600"/>
          <a:ext cx="8001001" cy="2285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9048"/>
                <a:gridCol w="872965"/>
                <a:gridCol w="872965"/>
                <a:gridCol w="1112326"/>
                <a:gridCol w="1056005"/>
                <a:gridCol w="1633288"/>
                <a:gridCol w="774404"/>
              </a:tblGrid>
              <a:tr h="5612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Cumul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Direct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Cumul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Indirect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Cumul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Eligible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1 Estimated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Funding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1 Planned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Funding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use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874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234,503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130,801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365,304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249,763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169,480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147%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68,817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13,763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82,580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71,887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76,748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94%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59,986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35,992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95,978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64,185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116,727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55%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25,694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15,416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41,110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27,492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41,521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66%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64,150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12,830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76,980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</a:rPr>
                        <a:t>66,167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</a:rPr>
                        <a:t>68,252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97%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</a:rPr>
                        <a:t>453,150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</a:rPr>
                        <a:t>208,802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</a:rPr>
                        <a:t>661,952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</a:rPr>
                        <a:t>479,494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</a:rPr>
                        <a:t>472,728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101%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6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Y2 Effort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371599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effort achieved in </a:t>
            </a:r>
            <a:r>
              <a:rPr lang="en-GB" sz="1400" b="1" dirty="0" smtClean="0">
                <a:solidFill>
                  <a:srgbClr val="FF6600"/>
                </a:solidFill>
              </a:rPr>
              <a:t>Q6 in PMs: per work package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33600" y="3821011"/>
            <a:ext cx="46767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effort achieved in </a:t>
            </a:r>
            <a:r>
              <a:rPr lang="en-GB" sz="1400" b="1" dirty="0" smtClean="0">
                <a:solidFill>
                  <a:srgbClr val="FF6600"/>
                </a:solidFill>
              </a:rPr>
              <a:t>Q6 </a:t>
            </a:r>
            <a:r>
              <a:rPr lang="en-GB" sz="1400" b="1" dirty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PMs: per 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809749"/>
              </p:ext>
            </p:extLst>
          </p:nvPr>
        </p:nvGraphicFramePr>
        <p:xfrm>
          <a:off x="457199" y="1905000"/>
          <a:ext cx="8229600" cy="172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022"/>
                <a:gridCol w="846244"/>
                <a:gridCol w="940082"/>
                <a:gridCol w="940082"/>
                <a:gridCol w="897834"/>
                <a:gridCol w="897834"/>
                <a:gridCol w="897834"/>
                <a:gridCol w="897834"/>
                <a:gridCol w="897834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Linear Plan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Q5 %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Q6 %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WP1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WP2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64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WP3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WP4-M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WP2-UNF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smtClean="0">
                          <a:effectLst/>
                          <a:latin typeface="+mn-lt"/>
                        </a:rPr>
                        <a:t>WP4-UNF 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>
                          <a:effectLst/>
                          <a:latin typeface="+mn-lt"/>
                        </a:rPr>
                        <a:t>192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55364"/>
              </p:ext>
            </p:extLst>
          </p:nvPr>
        </p:nvGraphicFramePr>
        <p:xfrm>
          <a:off x="457199" y="4343400"/>
          <a:ext cx="8229600" cy="152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5723"/>
                <a:gridCol w="805924"/>
                <a:gridCol w="879191"/>
                <a:gridCol w="1025722"/>
                <a:gridCol w="879191"/>
                <a:gridCol w="805924"/>
                <a:gridCol w="874227"/>
                <a:gridCol w="966849"/>
                <a:gridCol w="966849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Linear Plan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Q5 %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Q6 %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Expenditure Y1</a:t>
            </a:r>
            <a:endParaRPr lang="en-GB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60013"/>
              </p:ext>
            </p:extLst>
          </p:nvPr>
        </p:nvGraphicFramePr>
        <p:xfrm>
          <a:off x="304800" y="1447800"/>
          <a:ext cx="4089400" cy="3667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300"/>
                <a:gridCol w="786789"/>
                <a:gridCol w="786789"/>
                <a:gridCol w="1002522"/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Y1 plan</a:t>
                      </a:r>
                      <a:endParaRPr lang="en-GB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Y1 used</a:t>
                      </a:r>
                      <a:endParaRPr lang="en-GB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         24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Personnel Costs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135,543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193,234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Travel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11,547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12,531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Subcontracting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5,091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16,501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324%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Other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6,545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3,494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53%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e-concertation meeting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8,743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ADDITIONAL BUDGET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 Direct Costs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158,726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234,503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148%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Indirect costs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30,727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130,801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426%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 Eligible Costs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189,453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365,304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193%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Max. EC Requested Contribution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169,480 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249,763 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147%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4821"/>
              </p:ext>
            </p:extLst>
          </p:nvPr>
        </p:nvGraphicFramePr>
        <p:xfrm>
          <a:off x="4648200" y="1438275"/>
          <a:ext cx="4089400" cy="3689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300"/>
                <a:gridCol w="786789"/>
                <a:gridCol w="786789"/>
                <a:gridCol w="1002522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QMUL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Y1 plan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Y1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      17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      14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Personnel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79,389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52,553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Travel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   9,337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   3,173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Subcontracting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Other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20,364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   4,260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21%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e-concertation meeting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ADDITIONAL BUDGET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 Direct Costs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109,091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59,986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Indirect costs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21,818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35,992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165%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 Eligible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130,909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  95,978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73%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effectLst/>
                        </a:rPr>
                        <a:t>Max. EC Requested Contribution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</a:t>
                      </a:r>
                      <a:r>
                        <a:rPr lang="en-GB" sz="1100" b="1" u="none" strike="noStrike" dirty="0" smtClean="0">
                          <a:effectLst/>
                        </a:rPr>
                        <a:t>116,727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</a:t>
                      </a:r>
                      <a:r>
                        <a:rPr lang="en-GB" sz="1100" b="1" u="none" strike="noStrike" dirty="0" smtClean="0">
                          <a:effectLst/>
                        </a:rPr>
                        <a:t>64,185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 smtClean="0">
                          <a:effectLst/>
                        </a:rPr>
                        <a:t>55%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5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Expenditure Y1</a:t>
            </a:r>
            <a:endParaRPr lang="en-GB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06432"/>
              </p:ext>
            </p:extLst>
          </p:nvPr>
        </p:nvGraphicFramePr>
        <p:xfrm>
          <a:off x="304800" y="1447800"/>
          <a:ext cx="4089400" cy="3667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300"/>
                <a:gridCol w="786789"/>
                <a:gridCol w="786789"/>
                <a:gridCol w="1002522"/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CERN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Y1 plan</a:t>
                      </a:r>
                      <a:endParaRPr lang="en-GB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Y1 used</a:t>
                      </a:r>
                      <a:endParaRPr lang="en-GB" sz="11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         24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Personnel Costs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135,543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193,234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Travel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11,547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12,531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Subcontracting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5,091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16,501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324%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Other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6,545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3,494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53%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e-concertation meeting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8,743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ADDITIONAL BUDGET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 Direct Costs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158,726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234,503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148%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Indirect costs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30,727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130,801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426%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 Eligible Costs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189,453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365,304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193%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Max. EC Requested Contribution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169,480 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249,763 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147%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445598"/>
              </p:ext>
            </p:extLst>
          </p:nvPr>
        </p:nvGraphicFramePr>
        <p:xfrm>
          <a:off x="4572000" y="1447800"/>
          <a:ext cx="4089400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300"/>
                <a:gridCol w="786789"/>
                <a:gridCol w="786789"/>
                <a:gridCol w="1002522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EGI.eu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Y1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Y1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    6.2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    6.0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Personnel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48,836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47,957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Travel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4,768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9,949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209%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Subcontracting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Other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10,182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   6,244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61%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e-concertation meeting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ADDITIONAL BUDGET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 Direct Costs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63,787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64,150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Indirect costs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12,757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12,830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 Eligible Costs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           76,544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           76,980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Max. EC Requested Contribution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  68,252 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           66,167 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97%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7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DoW</a:t>
            </a:r>
            <a:r>
              <a:rPr lang="en-GB" sz="3600" b="1" dirty="0" smtClean="0"/>
              <a:t> Amendment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085759"/>
              </p:ext>
            </p:extLst>
          </p:nvPr>
        </p:nvGraphicFramePr>
        <p:xfrm>
          <a:off x="76201" y="1371604"/>
          <a:ext cx="8915402" cy="4868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2672"/>
                <a:gridCol w="733655"/>
                <a:gridCol w="1147815"/>
                <a:gridCol w="1147815"/>
                <a:gridCol w="1147815"/>
                <a:gridCol w="1147815"/>
                <a:gridCol w="1147815"/>
              </a:tblGrid>
              <a:tr h="1533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Budget changes proposal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 redistribution of budget to the central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budget(1) is envisaged to cover general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dissemination travel costs and provide a reserve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Creation of a Central </a:t>
                      </a:r>
                      <a:r>
                        <a:rPr lang="en-GB" sz="1100" u="none" strike="noStrike" dirty="0" smtClean="0">
                          <a:effectLst/>
                        </a:rPr>
                        <a:t>Budget </a:t>
                      </a:r>
                      <a:r>
                        <a:rPr lang="en-GB" sz="1100" u="none" strike="noStrike" dirty="0">
                          <a:effectLst/>
                        </a:rPr>
                        <a:t>in EGI.eu hands for the travels of unfunded participants.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– QMUL OTHER COSTS Budget: 22k </a:t>
                      </a:r>
                      <a:r>
                        <a:rPr lang="en-GB" sz="1100" u="none" strike="noStrike" dirty="0" smtClean="0">
                          <a:effectLst/>
                        </a:rPr>
                        <a:t> </a:t>
                      </a:r>
                      <a:r>
                        <a:rPr lang="en-GB" sz="1100" u="none" strike="noStrike" dirty="0">
                          <a:effectLst/>
                        </a:rPr>
                        <a:t>shift 15k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Of which 5k to cover the Kings College sponsorship paid by EGI.eu</a:t>
                      </a:r>
                      <a:endParaRPr lang="en-GB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197098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– Imperial TRAVEL Budget 10k: </a:t>
                      </a:r>
                      <a:r>
                        <a:rPr lang="en-GB" sz="1100" u="none" strike="noStrike" dirty="0" smtClean="0">
                          <a:effectLst/>
                        </a:rPr>
                        <a:t> </a:t>
                      </a:r>
                      <a:r>
                        <a:rPr lang="en-GB" sz="1100" u="none" strike="noStrike" dirty="0">
                          <a:effectLst/>
                        </a:rPr>
                        <a:t>shift 5k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INITIAL BUDGET TABLE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Participant number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Participant short name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Estimated eligible costs (whole duration of the project)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67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Coordination/ Support (A)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Management (B)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Other 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 A+B+C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Requested EU contribution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EGI.eu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210,498.00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210,498.00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187,694.00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QMUL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359,998.00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0.00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359,998.00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320,998.00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APO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236,700.00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236,700.00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211,057.00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Imperial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128,054.00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128,054.00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114,181.00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CERN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520,995.00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520,995.00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466,070.00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1,245,747.00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210,498.00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1,456,245.00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1,300,000.00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AMENDMENT N1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Participant number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Participant short name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Estimated eligible costs (whole duration of the project)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67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Coordination/ Support (A)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Management (B)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Other 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Total A+B+C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Requested EU contribution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EGI.eu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20,000.00</a:t>
                      </a:r>
                      <a:endParaRPr lang="en-GB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210,498.00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230,498.00</a:t>
                      </a:r>
                      <a:endParaRPr lang="en-GB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187,694.00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QMUL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344,998.00</a:t>
                      </a:r>
                      <a:endParaRPr lang="en-GB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344,998.00</a:t>
                      </a:r>
                      <a:endParaRPr lang="en-GB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320,998.00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APO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236,700.00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236,700.00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211,057.00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Imperial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123,054.00</a:t>
                      </a:r>
                      <a:endParaRPr lang="en-GB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123,054.00</a:t>
                      </a:r>
                      <a:endParaRPr lang="en-GB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114,181.00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CERN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520,995.00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520,995.00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466,070.00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1,245,747.00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210,498.00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1,456,245.00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1,300,000.00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373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9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Open Actions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412915"/>
              </p:ext>
            </p:extLst>
          </p:nvPr>
        </p:nvGraphicFramePr>
        <p:xfrm>
          <a:off x="-1" y="1295400"/>
          <a:ext cx="9144001" cy="5486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589"/>
                <a:gridCol w="2485494"/>
                <a:gridCol w="1473292"/>
                <a:gridCol w="1012009"/>
                <a:gridCol w="2804617"/>
              </a:tblGrid>
              <a:tr h="319534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ACTION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RESPONSIBLE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</a:tr>
              <a:tr h="594866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20110127:2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Establish a plan for working with the Digital Library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Support for DL will end in May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2012,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EC to </a:t>
                      </a:r>
                      <a:r>
                        <a:rPr lang="en-US" sz="1300" baseline="0" smtClean="0">
                          <a:solidFill>
                            <a:schemeClr val="tx1"/>
                          </a:solidFill>
                          <a:effectLst/>
                        </a:rPr>
                        <a:t>be informed. </a:t>
                      </a:r>
                      <a:r>
                        <a:rPr lang="en-US" sz="1300" b="1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20110127:4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Request profile pages based on the SSO database from CESNET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Requirements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to be sent to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CESNET.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7280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20110511:5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Contact EUDAT and ESFRI cluster projects via PMB contacts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/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Further discussions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with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BioMedBridges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ENVRI and CRISP.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Signed with N4U. 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27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20111018:1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Allocate checking the trademarking and copyright actions to a member of staff.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Bob Jones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7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20111018:2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Advertise the translated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GridCafé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sites to CHAIN, GISELA and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SAGrid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Leaflet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produced, distributed to CRISP and at ISGC2012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596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20111018:3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Send an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MoU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template or letter of intent to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NewWorldGrid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via APO.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Template sent but no response so far. 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832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20120117:1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Contact EUDAT about User</a:t>
                      </a:r>
                      <a:r>
                        <a:rPr lang="en-GB" sz="1300" baseline="0" dirty="0" smtClean="0"/>
                        <a:t> Meeting, 7 March</a:t>
                      </a:r>
                      <a:endParaRPr lang="en-GB" sz="1300" dirty="0"/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Catherine </a:t>
                      </a:r>
                      <a:r>
                        <a:rPr lang="en-GB" sz="1300" dirty="0" err="1" smtClean="0"/>
                        <a:t>Gater</a:t>
                      </a:r>
                      <a:endParaRPr lang="en-GB" sz="1300" dirty="0"/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By</a:t>
                      </a:r>
                      <a:r>
                        <a:rPr lang="en-GB" sz="1300" baseline="0" dirty="0" smtClean="0"/>
                        <a:t> March</a:t>
                      </a:r>
                      <a:endParaRPr lang="en-GB" sz="1300" dirty="0"/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Attendance</a:t>
                      </a:r>
                      <a:r>
                        <a:rPr lang="en-GB" sz="1300" baseline="0" dirty="0" smtClean="0"/>
                        <a:t> not recommended. </a:t>
                      </a:r>
                      <a:r>
                        <a:rPr lang="en-GB" sz="1300" b="1" baseline="0" dirty="0" smtClean="0"/>
                        <a:t>CLOSED</a:t>
                      </a:r>
                      <a:endParaRPr lang="en-GB" sz="1300" b="1" dirty="0"/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20120117:2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Confirm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the approval of the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and date of next meeting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ToR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confirmed, date of next meeting TBA.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775" y="1371600"/>
            <a:ext cx="5153025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6600"/>
                </a:solidFill>
              </a:rPr>
              <a:t>Progress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Recruitment at QMUL for </a:t>
            </a:r>
            <a:r>
              <a:rPr lang="en-US" sz="1600" dirty="0" err="1">
                <a:solidFill>
                  <a:schemeClr val="tx1"/>
                </a:solidFill>
              </a:rPr>
              <a:t>Manisha’s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post – Stefan </a:t>
            </a:r>
            <a:r>
              <a:rPr lang="en-US" sz="1600" dirty="0" err="1" smtClean="0">
                <a:solidFill>
                  <a:schemeClr val="tx1"/>
                </a:solidFill>
              </a:rPr>
              <a:t>Janusz</a:t>
            </a:r>
            <a:r>
              <a:rPr lang="en-US" sz="1600" dirty="0" smtClean="0">
                <a:solidFill>
                  <a:schemeClr val="tx1"/>
                </a:solidFill>
              </a:rPr>
              <a:t> started on 27 Feb 2012.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Abstract prepared for </a:t>
            </a:r>
            <a:r>
              <a:rPr lang="en-US" sz="1600" dirty="0" err="1" smtClean="0">
                <a:solidFill>
                  <a:schemeClr val="tx1"/>
                </a:solidFill>
              </a:rPr>
              <a:t>eChallenges</a:t>
            </a:r>
            <a:r>
              <a:rPr lang="en-US" sz="1600" dirty="0">
                <a:solidFill>
                  <a:schemeClr val="tx1"/>
                </a:solidFill>
              </a:rPr>
              <a:t>, October in </a:t>
            </a:r>
            <a:r>
              <a:rPr lang="en-US" sz="1600" dirty="0" smtClean="0">
                <a:solidFill>
                  <a:schemeClr val="tx1"/>
                </a:solidFill>
              </a:rPr>
              <a:t>Lisbon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Gridcasts</a:t>
            </a:r>
            <a:r>
              <a:rPr lang="en-US" sz="1600" dirty="0" smtClean="0">
                <a:solidFill>
                  <a:schemeClr val="tx1"/>
                </a:solidFill>
              </a:rPr>
              <a:t> at CCC Summit, London, </a:t>
            </a:r>
            <a:r>
              <a:rPr lang="en-US" sz="1600" dirty="0" err="1" smtClean="0">
                <a:solidFill>
                  <a:schemeClr val="tx1"/>
                </a:solidFill>
              </a:rPr>
              <a:t>CloudScape</a:t>
            </a:r>
            <a:r>
              <a:rPr lang="en-US" sz="1600" dirty="0" smtClean="0">
                <a:solidFill>
                  <a:schemeClr val="tx1"/>
                </a:solidFill>
              </a:rPr>
              <a:t> IV, Brussels and ISGC12, Taipei (February)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Next </a:t>
            </a:r>
            <a:r>
              <a:rPr lang="en-US" sz="1600" dirty="0" err="1" smtClean="0">
                <a:solidFill>
                  <a:schemeClr val="tx1"/>
                </a:solidFill>
              </a:rPr>
              <a:t>GridCast</a:t>
            </a:r>
            <a:r>
              <a:rPr lang="en-US" sz="1600" dirty="0" smtClean="0">
                <a:solidFill>
                  <a:schemeClr val="tx1"/>
                </a:solidFill>
              </a:rPr>
              <a:t> at EGI Community Forum, Munich (March)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EUDAT Users Meeting, Barcelona, March – not recommended to attend, go to the meeting in the autumn instead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Briefing </a:t>
            </a:r>
            <a:r>
              <a:rPr lang="en-US" sz="1600" dirty="0">
                <a:solidFill>
                  <a:schemeClr val="tx1"/>
                </a:solidFill>
              </a:rPr>
              <a:t>on </a:t>
            </a:r>
            <a:r>
              <a:rPr lang="en-US" sz="1600" dirty="0" smtClean="0">
                <a:solidFill>
                  <a:schemeClr val="tx1"/>
                </a:solidFill>
              </a:rPr>
              <a:t>Networking issued at the end of Feb at ISGC2012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Next Briefing on </a:t>
            </a:r>
            <a:r>
              <a:rPr lang="en-US" sz="1600" dirty="0" err="1" smtClean="0">
                <a:solidFill>
                  <a:schemeClr val="tx1"/>
                </a:solidFill>
              </a:rPr>
              <a:t>Visualisation</a:t>
            </a:r>
            <a:r>
              <a:rPr lang="en-US" sz="1600" dirty="0" smtClean="0">
                <a:solidFill>
                  <a:schemeClr val="tx1"/>
                </a:solidFill>
              </a:rPr>
              <a:t> for the end of April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Zara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Qadir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working 0.8FTE until the end of March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Upcoming policy events: ERF Impact Workshop,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eIRG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meeting, CRIS2012</a:t>
            </a:r>
          </a:p>
        </p:txBody>
      </p:sp>
      <p:pic>
        <p:nvPicPr>
          <p:cNvPr id="1027" name="Picture 3" descr="C:\Users\Catherine\Documents\EVENTS\ISGC2012\ISGC2012\GridCast_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08651"/>
            <a:ext cx="3117977" cy="4419600"/>
          </a:xfrm>
          <a:prstGeom prst="rect">
            <a:avLst/>
          </a:prstGeom>
          <a:noFill/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" y="1256526"/>
            <a:ext cx="51816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</a:t>
            </a:r>
            <a:endParaRPr lang="en-US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Feedback collection on e-</a:t>
            </a:r>
            <a:r>
              <a:rPr lang="en-US" sz="1600" dirty="0" err="1" smtClean="0">
                <a:solidFill>
                  <a:schemeClr val="tx1"/>
                </a:solidFill>
              </a:rPr>
              <a:t>ScienceBriefings</a:t>
            </a:r>
            <a:r>
              <a:rPr lang="en-US" sz="1600" dirty="0" smtClean="0">
                <a:solidFill>
                  <a:schemeClr val="tx1"/>
                </a:solidFill>
              </a:rPr>
              <a:t> and Volunteer Garage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Further work on sustainability and measuring the sources of traffic to the sites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Future topic ideas for briefings</a:t>
            </a:r>
            <a:endParaRPr lang="en-US" sz="1600" dirty="0">
              <a:solidFill>
                <a:schemeClr val="tx1"/>
              </a:solidFill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Data (with EUDAT)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International dimension of grids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eGovernment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Impact indicators -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eNVENTORY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Digital Agenda for Europe /  Horizon 2020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eInfrastructure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governance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Exascale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/future computing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Visualising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science &amp;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modelling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– next?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Open Science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Costs of cloud, e-infrastructure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Tech transfer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eg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openLab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, CRISP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1524000"/>
            <a:ext cx="3421885" cy="4943476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69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1265322"/>
            <a:ext cx="9144000" cy="59093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Progress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ScienceTalk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Adding partners and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MoU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collaborations to the website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Volunteer garage area – launched at the Citizen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Cyberscience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Summit, London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Need to advertise the new website – leaflet prepared, add email footer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Moved to individual URLs for each area, now indexed by Google</a:t>
            </a: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GridCasts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at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CCC, London, Cloudscape IV, Brussels, ISGC2012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outGRID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event, Geneva, 7 videos prepared, getting permission to release.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Data layer now available as a separate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webstart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version- looking at how to show data transfers graphically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Upgraded to new version of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WorldWideWind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, will improve 2D version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eg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for projection on a globe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Working on a new design for the RTM website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Could instead tag ALL database content </a:t>
            </a:r>
            <a:r>
              <a:rPr lang="en-GB" sz="1300" dirty="0" err="1">
                <a:solidFill>
                  <a:schemeClr val="tx1"/>
                </a:solidFill>
                <a:ea typeface="ＭＳ Ｐゴシック" pitchFamily="-109" charset="-128"/>
              </a:rPr>
              <a:t>eg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projects, people, articles, blogs as being from a site or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country to increase the number of guides.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Digital Library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Support for this ending May 2012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Waiting to resolve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issues before involving the EC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endParaRPr lang="en-US" sz="13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3824" y="1371599"/>
            <a:ext cx="8715376" cy="52783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 areas in order: supercomputing, networking and data garden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Common areas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News, In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ebate, People Bay being developed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Need to trademark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and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ScienceIsland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– URLs all purchased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Need a handover date for the old and new versions of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GridCafe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as both sites cannot run with the same content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Need to have a presence at events outside the usual community to increase the audience and advertise products such as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.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CMS data transfer display in the RTM currently in development but a step change for year 2 is needed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Indexed/tagged content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could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be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displayed through a map interface – similar to the EGI trainers and events map interface at http://www.egi.eu/user-support/ngi_support/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Need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to make sure there is information that is displayed when you click on a site in the RTM that is linked to the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– added 25 sites to meet the milestone, but additional content needed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Kinect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interface possible, just need to map the controls across – use for SC12?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7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343025"/>
            <a:ext cx="9144000" cy="5032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6600"/>
                </a:solidFill>
              </a:rPr>
              <a:t>Progress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OSG contribution frozen from the end of March – MB to stay on an additional month or two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Paul Avery contacting the NSF PIs for staffing support, perhaps at Indiana? Ruth </a:t>
            </a:r>
            <a:r>
              <a:rPr lang="en-US" sz="1500" dirty="0" err="1" smtClean="0">
                <a:solidFill>
                  <a:schemeClr val="tx1"/>
                </a:solidFill>
              </a:rPr>
              <a:t>Pordes</a:t>
            </a:r>
            <a:r>
              <a:rPr lang="en-US" sz="1500" dirty="0" smtClean="0">
                <a:solidFill>
                  <a:schemeClr val="tx1"/>
                </a:solidFill>
              </a:rPr>
              <a:t> drafting a bid document and a draft support letter to the NSF is with the EC for comment.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Need to identify underspent budget areas to carve out funds for the website support – ending Sep2012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JH leaving CERN at the end of March – recruitment underway, closing date 18 March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Made contact with Reagan Moore of IRODS/RENCI at ISGC2012 – leads and intro content provided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Subscriptions hovering around 8000 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Continued good </a:t>
            </a:r>
            <a:r>
              <a:rPr lang="en-US" sz="1500" dirty="0">
                <a:solidFill>
                  <a:schemeClr val="tx1"/>
                </a:solidFill>
              </a:rPr>
              <a:t>impact </a:t>
            </a:r>
            <a:r>
              <a:rPr lang="en-US" sz="1500" dirty="0" smtClean="0">
                <a:solidFill>
                  <a:schemeClr val="tx1"/>
                </a:solidFill>
              </a:rPr>
              <a:t>of social media policy </a:t>
            </a:r>
            <a:r>
              <a:rPr lang="en-US" sz="1500" dirty="0">
                <a:solidFill>
                  <a:schemeClr val="tx1"/>
                </a:solidFill>
              </a:rPr>
              <a:t>– </a:t>
            </a:r>
            <a:r>
              <a:rPr lang="en-US" sz="1500" dirty="0" smtClean="0">
                <a:solidFill>
                  <a:schemeClr val="tx1"/>
                </a:solidFill>
              </a:rPr>
              <a:t>Twitter followers </a:t>
            </a:r>
            <a:r>
              <a:rPr lang="en-US" sz="1500" dirty="0">
                <a:solidFill>
                  <a:schemeClr val="tx1"/>
                </a:solidFill>
              </a:rPr>
              <a:t>and </a:t>
            </a:r>
            <a:r>
              <a:rPr lang="en-US" sz="1500" dirty="0" smtClean="0">
                <a:solidFill>
                  <a:schemeClr val="tx1"/>
                </a:solidFill>
              </a:rPr>
              <a:t>Facebook fans continuing to increase, </a:t>
            </a:r>
            <a:r>
              <a:rPr lang="en-US" sz="1500" dirty="0" err="1">
                <a:solidFill>
                  <a:schemeClr val="tx1"/>
                </a:solidFill>
              </a:rPr>
              <a:t>retweets</a:t>
            </a:r>
            <a:r>
              <a:rPr lang="en-US" sz="1500" dirty="0">
                <a:solidFill>
                  <a:schemeClr val="tx1"/>
                </a:solidFill>
              </a:rPr>
              <a:t> by large accounts </a:t>
            </a:r>
            <a:r>
              <a:rPr lang="en-US" sz="1500" dirty="0" err="1">
                <a:solidFill>
                  <a:schemeClr val="tx1"/>
                </a:solidFill>
              </a:rPr>
              <a:t>eg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CERN, </a:t>
            </a:r>
            <a:r>
              <a:rPr lang="en-US" sz="1500" dirty="0" err="1" smtClean="0">
                <a:solidFill>
                  <a:schemeClr val="tx1"/>
                </a:solidFill>
              </a:rPr>
              <a:t>NatureNews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is driving </a:t>
            </a:r>
            <a:r>
              <a:rPr lang="en-US" sz="1500" dirty="0" smtClean="0">
                <a:solidFill>
                  <a:schemeClr val="tx1"/>
                </a:solidFill>
              </a:rPr>
              <a:t>spikes of traffic </a:t>
            </a:r>
            <a:r>
              <a:rPr lang="en-US" sz="1500" dirty="0">
                <a:solidFill>
                  <a:schemeClr val="tx1"/>
                </a:solidFill>
              </a:rPr>
              <a:t>to the </a:t>
            </a:r>
            <a:r>
              <a:rPr lang="en-US" sz="1500" dirty="0" smtClean="0">
                <a:solidFill>
                  <a:schemeClr val="tx1"/>
                </a:solidFill>
              </a:rPr>
              <a:t>website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Some additional traffic to the Nature Networks forum recently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Vivian Chang, slightly slow start as the 0.5FTE Asia-Pacific region editor– actively participated at the ISGC2012 event on filming and blogging, and has now submitted content to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on the QCN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Move of the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site to QMUL should take place soon but slow progress while Alex in Japan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Advisory Board, next one TBA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457325"/>
            <a:ext cx="8763000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 / Issues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Identifying funds from the budget for freelance support – writing (JH), maintenance (</a:t>
            </a:r>
            <a:r>
              <a:rPr lang="en-US" sz="1800" dirty="0" err="1" smtClean="0">
                <a:solidFill>
                  <a:schemeClr val="tx1"/>
                </a:solidFill>
              </a:rPr>
              <a:t>Xeno</a:t>
            </a:r>
            <a:r>
              <a:rPr lang="en-US" sz="1800" dirty="0" smtClean="0">
                <a:solidFill>
                  <a:schemeClr val="tx1"/>
                </a:solidFill>
              </a:rPr>
              <a:t>).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Xeno</a:t>
            </a:r>
            <a:r>
              <a:rPr lang="en-US" sz="1800" dirty="0" smtClean="0">
                <a:solidFill>
                  <a:schemeClr val="tx1"/>
                </a:solidFill>
              </a:rPr>
              <a:t> has a list of priority tasks for the March maintenance – will identify further tasks for April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New name issue is still outstanding – the reviewers recommended e or d-science based title and URLs have been purchased. But no financial resources currently </a:t>
            </a:r>
            <a:r>
              <a:rPr lang="en-US" sz="1800" dirty="0" smtClean="0">
                <a:solidFill>
                  <a:schemeClr val="tx1"/>
                </a:solidFill>
              </a:rPr>
              <a:t>available </a:t>
            </a:r>
            <a:r>
              <a:rPr lang="en-US" sz="1800" dirty="0" smtClean="0">
                <a:solidFill>
                  <a:schemeClr val="tx1"/>
                </a:solidFill>
              </a:rPr>
              <a:t>for making the change over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XSEDE and PRACE are still reluctant to engage resources on their side – no contact from PRACE despite repeated efforts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Need to increase subscriber numbers as well as social media numbers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G</a:t>
            </a:r>
            <a:r>
              <a:rPr lang="en-US" sz="1800" dirty="0" smtClean="0">
                <a:solidFill>
                  <a:schemeClr val="tx1"/>
                </a:solidFill>
              </a:rPr>
              <a:t>litches with </a:t>
            </a:r>
            <a:r>
              <a:rPr lang="en-US" sz="1800" smtClean="0">
                <a:solidFill>
                  <a:schemeClr val="tx1"/>
                </a:solidFill>
              </a:rPr>
              <a:t>publishing </a:t>
            </a:r>
            <a:r>
              <a:rPr lang="en-US" sz="1800" smtClean="0">
                <a:solidFill>
                  <a:schemeClr val="tx1"/>
                </a:solidFill>
              </a:rPr>
              <a:t>fewer recently</a:t>
            </a:r>
            <a:r>
              <a:rPr lang="en-US" sz="1800" dirty="0" smtClean="0">
                <a:solidFill>
                  <a:schemeClr val="tx1"/>
                </a:solidFill>
              </a:rPr>
              <a:t>, but US preview now always late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Some last minute changes of content due to keeping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up with events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WP4: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Management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91540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Progress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Face to face meeting held at CERN on 17 January to plan approaches to the recommendations in the areas of metrics and sustainability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One more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meeting expected in November 2012, Brussels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Weekly meetings continuing with the project team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Travel: invitations to Crete for 2 members of the team for the CRISP meeting, ENVRI (Vienna) and GISELA-CHAIN (Mexico City) 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MoU</a:t>
            </a:r>
            <a:r>
              <a:rPr lang="en-US" sz="1600" dirty="0" smtClean="0">
                <a:solidFill>
                  <a:schemeClr val="tx1"/>
                </a:solidFill>
              </a:rPr>
              <a:t> signed with N4U (January), service proposal sent to CRISP for discussion by the Board, will meet them at ICRI2012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SAGrid</a:t>
            </a:r>
            <a:r>
              <a:rPr lang="en-US" sz="1600" dirty="0" smtClean="0">
                <a:solidFill>
                  <a:schemeClr val="tx1"/>
                </a:solidFill>
              </a:rPr>
              <a:t> and REUNA agreements need to be pursued, as well as </a:t>
            </a:r>
            <a:r>
              <a:rPr lang="en-US" sz="1600" dirty="0" err="1" smtClean="0">
                <a:solidFill>
                  <a:schemeClr val="tx1"/>
                </a:solidFill>
              </a:rPr>
              <a:t>DiscovertheCosmos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BioMedBridges</a:t>
            </a:r>
            <a:r>
              <a:rPr lang="en-US" sz="1600" dirty="0" smtClean="0">
                <a:solidFill>
                  <a:schemeClr val="tx1"/>
                </a:solidFill>
              </a:rPr>
              <a:t>, new projects in recent call </a:t>
            </a:r>
            <a:r>
              <a:rPr lang="en-US" sz="1600" dirty="0" err="1" smtClean="0">
                <a:solidFill>
                  <a:schemeClr val="tx1"/>
                </a:solidFill>
              </a:rPr>
              <a:t>eg</a:t>
            </a:r>
            <a:r>
              <a:rPr lang="en-US" sz="1600" dirty="0" smtClean="0">
                <a:solidFill>
                  <a:schemeClr val="tx1"/>
                </a:solidFill>
              </a:rPr>
              <a:t> Helix Nebula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F2F at EGICF in Munich planned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Year 2 amendment session open </a:t>
            </a:r>
            <a:r>
              <a:rPr lang="en-US" sz="1600" dirty="0" err="1" smtClean="0">
                <a:solidFill>
                  <a:schemeClr val="tx1"/>
                </a:solidFill>
              </a:rPr>
              <a:t>finalising</a:t>
            </a:r>
            <a:r>
              <a:rPr lang="en-US" sz="1600" dirty="0" smtClean="0">
                <a:solidFill>
                  <a:schemeClr val="tx1"/>
                </a:solidFill>
              </a:rPr>
              <a:t> budget changes, </a:t>
            </a:r>
            <a:r>
              <a:rPr lang="en-US" sz="1600" dirty="0" err="1" smtClean="0">
                <a:solidFill>
                  <a:schemeClr val="tx1"/>
                </a:solidFill>
              </a:rPr>
              <a:t>DoW</a:t>
            </a:r>
            <a:r>
              <a:rPr lang="en-US" sz="1600" dirty="0" smtClean="0">
                <a:solidFill>
                  <a:schemeClr val="tx1"/>
                </a:solidFill>
              </a:rPr>
              <a:t> updated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Year 1 costs approved and payments to partners with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EC for signing – ceiling now reached,  no further payments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until end of project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4568</TotalTime>
  <Words>2217</Words>
  <Application>Microsoft Office PowerPoint</Application>
  <PresentationFormat>On-screen Show (4:3)</PresentationFormat>
  <Paragraphs>618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Design</vt:lpstr>
      <vt:lpstr>1_Default Design</vt:lpstr>
      <vt:lpstr>E-ScienceTalk PMB</vt:lpstr>
      <vt:lpstr>Open Actions</vt:lpstr>
      <vt:lpstr>WP1: Grid policy outreach</vt:lpstr>
      <vt:lpstr>WP1: Grid policy outreach</vt:lpstr>
      <vt:lpstr>WP2:  GridCafé, GridCast, GridGuide</vt:lpstr>
      <vt:lpstr>WP2:  GridCafé, GridCast, GridGuide</vt:lpstr>
      <vt:lpstr>WP3: iSGTW</vt:lpstr>
      <vt:lpstr>WP3: iSGTW</vt:lpstr>
      <vt:lpstr>WP4: Management</vt:lpstr>
      <vt:lpstr>Project Issues</vt:lpstr>
      <vt:lpstr>Deliverables and  milestones tracking</vt:lpstr>
      <vt:lpstr>Year 1 Effort</vt:lpstr>
      <vt:lpstr>Y2 Effort</vt:lpstr>
      <vt:lpstr>Expenditure Y1</vt:lpstr>
      <vt:lpstr>Expenditure Y1</vt:lpstr>
      <vt:lpstr>DoW Amendment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383</cp:revision>
  <dcterms:created xsi:type="dcterms:W3CDTF">2010-08-24T22:35:25Z</dcterms:created>
  <dcterms:modified xsi:type="dcterms:W3CDTF">2012-03-13T07:39:39Z</dcterms:modified>
</cp:coreProperties>
</file>