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1" r:id="rId3"/>
    <p:sldId id="289" r:id="rId4"/>
    <p:sldId id="299" r:id="rId5"/>
    <p:sldId id="300" r:id="rId6"/>
    <p:sldId id="301" r:id="rId7"/>
    <p:sldId id="292" r:id="rId8"/>
    <p:sldId id="293" r:id="rId9"/>
    <p:sldId id="294" r:id="rId10"/>
    <p:sldId id="296" r:id="rId11"/>
    <p:sldId id="297" r:id="rId12"/>
    <p:sldId id="279" r:id="rId13"/>
    <p:sldId id="282" r:id="rId14"/>
    <p:sldId id="298" r:id="rId15"/>
    <p:sldId id="291" r:id="rId16"/>
    <p:sldId id="30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71" autoAdjust="0"/>
  </p:normalViewPr>
  <p:slideViewPr>
    <p:cSldViewPr>
      <p:cViewPr>
        <p:scale>
          <a:sx n="150" d="100"/>
          <a:sy n="150" d="100"/>
        </p:scale>
        <p:origin x="-48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EMI%20performance-v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EMI%20performance-v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IGE%20performance-v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IGE%20performance-v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EMI%20performance-v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IGE%20performance-v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-InSPIRE:WP5%20-%20SA2:sa2-sw-rel-verification-metrics-2012-04-2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'EMI - GGUS metrics'!$B$2</c:f>
              <c:strCache>
                <c:ptCount val="1"/>
                <c:pt idx="0">
                  <c:v>top priority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metrics'!$A$15:$A$26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metrics'!$B$15:$B$26</c:f>
              <c:numCache>
                <c:formatCode>General</c:formatCode>
                <c:ptCount val="12"/>
                <c:pt idx="0">
                  <c:v>3.0</c:v>
                </c:pt>
                <c:pt idx="1">
                  <c:v>3.0</c:v>
                </c:pt>
                <c:pt idx="2">
                  <c:v>2.0</c:v>
                </c:pt>
                <c:pt idx="3">
                  <c:v>2.0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11">
                  <c:v>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'EMI - GGUS metrics'!$C$2</c:f>
              <c:strCache>
                <c:ptCount val="1"/>
                <c:pt idx="0">
                  <c:v>very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metrics'!$A$15:$A$26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metrics'!$C$15:$C$26</c:f>
              <c:numCache>
                <c:formatCode>General</c:formatCode>
                <c:ptCount val="12"/>
                <c:pt idx="0">
                  <c:v>3.0</c:v>
                </c:pt>
                <c:pt idx="1">
                  <c:v>5.0</c:v>
                </c:pt>
                <c:pt idx="2">
                  <c:v>10.0</c:v>
                </c:pt>
                <c:pt idx="3">
                  <c:v>8.0</c:v>
                </c:pt>
                <c:pt idx="4">
                  <c:v>3.0</c:v>
                </c:pt>
                <c:pt idx="5">
                  <c:v>3.0</c:v>
                </c:pt>
                <c:pt idx="6">
                  <c:v>5.0</c:v>
                </c:pt>
                <c:pt idx="7">
                  <c:v>3.0</c:v>
                </c:pt>
                <c:pt idx="8">
                  <c:v>4.0</c:v>
                </c:pt>
                <c:pt idx="9">
                  <c:v>3.0</c:v>
                </c:pt>
                <c:pt idx="10">
                  <c:v>4.0</c:v>
                </c:pt>
                <c:pt idx="11">
                  <c:v>5.0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'EMI - GGUS metrics'!$D$2</c:f>
              <c:strCache>
                <c:ptCount val="1"/>
                <c:pt idx="0">
                  <c:v>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metrics'!$A$15:$A$26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metrics'!$D$15:$D$26</c:f>
              <c:numCache>
                <c:formatCode>General</c:formatCode>
                <c:ptCount val="12"/>
                <c:pt idx="0">
                  <c:v>20.0</c:v>
                </c:pt>
                <c:pt idx="1">
                  <c:v>17.0</c:v>
                </c:pt>
                <c:pt idx="2">
                  <c:v>21.0</c:v>
                </c:pt>
                <c:pt idx="3">
                  <c:v>30.0</c:v>
                </c:pt>
                <c:pt idx="4">
                  <c:v>25.0</c:v>
                </c:pt>
                <c:pt idx="5">
                  <c:v>27.0</c:v>
                </c:pt>
                <c:pt idx="6">
                  <c:v>34.0</c:v>
                </c:pt>
                <c:pt idx="7">
                  <c:v>32.0</c:v>
                </c:pt>
                <c:pt idx="8">
                  <c:v>26.0</c:v>
                </c:pt>
                <c:pt idx="9">
                  <c:v>37.0</c:v>
                </c:pt>
                <c:pt idx="10">
                  <c:v>34.0</c:v>
                </c:pt>
                <c:pt idx="11">
                  <c:v>35.0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'EMI - GGUS metrics'!$E$2</c:f>
              <c:strCache>
                <c:ptCount val="1"/>
                <c:pt idx="0">
                  <c:v>less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metrics'!$A$15:$A$26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metrics'!$E$15:$E$26</c:f>
              <c:numCache>
                <c:formatCode>General</c:formatCode>
                <c:ptCount val="12"/>
                <c:pt idx="0">
                  <c:v>73.0</c:v>
                </c:pt>
                <c:pt idx="1">
                  <c:v>84.0</c:v>
                </c:pt>
                <c:pt idx="2">
                  <c:v>86.0</c:v>
                </c:pt>
                <c:pt idx="3">
                  <c:v>112.0</c:v>
                </c:pt>
                <c:pt idx="4">
                  <c:v>117.0</c:v>
                </c:pt>
                <c:pt idx="5">
                  <c:v>120.0</c:v>
                </c:pt>
                <c:pt idx="6">
                  <c:v>147.0</c:v>
                </c:pt>
                <c:pt idx="7">
                  <c:v>138.0</c:v>
                </c:pt>
                <c:pt idx="8">
                  <c:v>82.0</c:v>
                </c:pt>
                <c:pt idx="9">
                  <c:v>95.0</c:v>
                </c:pt>
                <c:pt idx="10">
                  <c:v>112.0</c:v>
                </c:pt>
                <c:pt idx="11">
                  <c:v>100.0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2098712"/>
        <c:axId val="558119784"/>
      </c:lineChart>
      <c:catAx>
        <c:axId val="502098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558119784"/>
        <c:crosses val="autoZero"/>
        <c:auto val="1"/>
        <c:lblAlgn val="ctr"/>
        <c:lblOffset val="100"/>
        <c:noMultiLvlLbl val="0"/>
      </c:catAx>
      <c:valAx>
        <c:axId val="558119784"/>
        <c:scaling>
          <c:orientation val="minMax"/>
        </c:scaling>
        <c:delete val="0"/>
        <c:axPos val="l"/>
        <c:majorGridlines/>
        <c:title>
          <c:tx>
            <c:rich>
              <a:bodyPr rot="-5400000" vert="horz" anchor="t" anchorCtr="0"/>
              <a:lstStyle/>
              <a:p>
                <a:pPr>
                  <a:defRPr/>
                </a:pPr>
                <a:r>
                  <a:rPr lang="en-US"/>
                  <a:t>nr.</a:t>
                </a:r>
                <a:r>
                  <a:rPr lang="en-US" baseline="0"/>
                  <a:t> tickets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0209871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'EMI - GGUS metrics'!$P$2</c:f>
              <c:strCache>
                <c:ptCount val="1"/>
                <c:pt idx="0">
                  <c:v>top priority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metrics'!$O$15:$O$26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metrics'!$P$15:$P$26</c:f>
              <c:numCache>
                <c:formatCode>General</c:formatCode>
                <c:ptCount val="12"/>
                <c:pt idx="0">
                  <c:v>6.2</c:v>
                </c:pt>
                <c:pt idx="1">
                  <c:v>13.9</c:v>
                </c:pt>
                <c:pt idx="2">
                  <c:v>21.4</c:v>
                </c:pt>
                <c:pt idx="4">
                  <c:v>84.1</c:v>
                </c:pt>
                <c:pt idx="8">
                  <c:v>0.7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'EMI - GGUS metrics'!$Q$2</c:f>
              <c:strCache>
                <c:ptCount val="1"/>
                <c:pt idx="0">
                  <c:v>very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metrics'!$O$15:$O$26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metrics'!$Q$15:$Q$26</c:f>
              <c:numCache>
                <c:formatCode>General</c:formatCode>
                <c:ptCount val="12"/>
                <c:pt idx="0">
                  <c:v>54.1</c:v>
                </c:pt>
                <c:pt idx="1">
                  <c:v>0.9</c:v>
                </c:pt>
                <c:pt idx="2">
                  <c:v>18.2</c:v>
                </c:pt>
                <c:pt idx="3">
                  <c:v>4.2</c:v>
                </c:pt>
                <c:pt idx="4">
                  <c:v>54.0</c:v>
                </c:pt>
                <c:pt idx="5">
                  <c:v>58.8</c:v>
                </c:pt>
                <c:pt idx="6">
                  <c:v>6.3</c:v>
                </c:pt>
                <c:pt idx="7">
                  <c:v>2.9</c:v>
                </c:pt>
                <c:pt idx="8">
                  <c:v>0.7</c:v>
                </c:pt>
                <c:pt idx="9">
                  <c:v>10.9</c:v>
                </c:pt>
                <c:pt idx="10">
                  <c:v>4.6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'EMI - GGUS metrics'!$R$2</c:f>
              <c:strCache>
                <c:ptCount val="1"/>
                <c:pt idx="0">
                  <c:v>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metrics'!$O$15:$O$26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metrics'!$R$15:$R$26</c:f>
              <c:numCache>
                <c:formatCode>General</c:formatCode>
                <c:ptCount val="12"/>
                <c:pt idx="0">
                  <c:v>77.0</c:v>
                </c:pt>
                <c:pt idx="1">
                  <c:v>14.2</c:v>
                </c:pt>
                <c:pt idx="2">
                  <c:v>159.3</c:v>
                </c:pt>
                <c:pt idx="3">
                  <c:v>7.1</c:v>
                </c:pt>
                <c:pt idx="4">
                  <c:v>31.9</c:v>
                </c:pt>
                <c:pt idx="5">
                  <c:v>6.0</c:v>
                </c:pt>
                <c:pt idx="6">
                  <c:v>6.5</c:v>
                </c:pt>
                <c:pt idx="7">
                  <c:v>3.8</c:v>
                </c:pt>
                <c:pt idx="8">
                  <c:v>9.0</c:v>
                </c:pt>
                <c:pt idx="9">
                  <c:v>10.8</c:v>
                </c:pt>
                <c:pt idx="10">
                  <c:v>5.0</c:v>
                </c:pt>
                <c:pt idx="11">
                  <c:v>11.8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'EMI - GGUS metrics'!$S$2</c:f>
              <c:strCache>
                <c:ptCount val="1"/>
                <c:pt idx="0">
                  <c:v>less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metrics'!$O$15:$O$26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metrics'!$S$15:$S$26</c:f>
              <c:numCache>
                <c:formatCode>General</c:formatCode>
                <c:ptCount val="12"/>
                <c:pt idx="0">
                  <c:v>32.9</c:v>
                </c:pt>
                <c:pt idx="1">
                  <c:v>48.2</c:v>
                </c:pt>
                <c:pt idx="2">
                  <c:v>25.3</c:v>
                </c:pt>
                <c:pt idx="3">
                  <c:v>53.5</c:v>
                </c:pt>
                <c:pt idx="4">
                  <c:v>42.3</c:v>
                </c:pt>
                <c:pt idx="5">
                  <c:v>25.5</c:v>
                </c:pt>
                <c:pt idx="6">
                  <c:v>0.4</c:v>
                </c:pt>
                <c:pt idx="7">
                  <c:v>2.2</c:v>
                </c:pt>
                <c:pt idx="8">
                  <c:v>8.6</c:v>
                </c:pt>
                <c:pt idx="9">
                  <c:v>10.1</c:v>
                </c:pt>
                <c:pt idx="10">
                  <c:v>16.1</c:v>
                </c:pt>
                <c:pt idx="11">
                  <c:v>12.7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9144104"/>
        <c:axId val="539142536"/>
      </c:lineChart>
      <c:catAx>
        <c:axId val="559144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539142536"/>
        <c:crosses val="autoZero"/>
        <c:auto val="1"/>
        <c:lblAlgn val="ctr"/>
        <c:lblOffset val="100"/>
        <c:noMultiLvlLbl val="0"/>
      </c:catAx>
      <c:valAx>
        <c:axId val="539142536"/>
        <c:scaling>
          <c:orientation val="minMax"/>
          <c:max val="16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Median solution time [days]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59144104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'IGE - GGUS metrics'!$P$2</c:f>
              <c:strCache>
                <c:ptCount val="1"/>
                <c:pt idx="0">
                  <c:v>top priority</c:v>
                </c:pt>
              </c:strCache>
            </c:strRef>
          </c:tx>
          <c:invertIfNegative val="0"/>
          <c:cat>
            <c:strRef>
              <c:f>'IGE - GGUS metrics'!$O$15:$O$26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'IGE - GGUS metrics'!$P$15:$P$26</c:f>
              <c:numCache>
                <c:formatCode>General</c:formatCode>
                <c:ptCount val="12"/>
                <c:pt idx="1">
                  <c:v>0.1</c:v>
                </c:pt>
                <c:pt idx="9">
                  <c:v>0.1</c:v>
                </c:pt>
              </c:numCache>
            </c:numRef>
          </c:val>
        </c:ser>
        <c:ser>
          <c:idx val="1"/>
          <c:order val="1"/>
          <c:tx>
            <c:strRef>
              <c:f>'IGE - GGUS metrics'!$Q$2</c:f>
              <c:strCache>
                <c:ptCount val="1"/>
                <c:pt idx="0">
                  <c:v>very urgent</c:v>
                </c:pt>
              </c:strCache>
            </c:strRef>
          </c:tx>
          <c:invertIfNegative val="0"/>
          <c:cat>
            <c:strRef>
              <c:f>'IGE - GGUS metrics'!$O$15:$O$26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'IGE - GGUS metrics'!$Q$15:$Q$26</c:f>
              <c:numCache>
                <c:formatCode>General</c:formatCode>
                <c:ptCount val="12"/>
              </c:numCache>
            </c:numRef>
          </c:val>
        </c:ser>
        <c:ser>
          <c:idx val="2"/>
          <c:order val="2"/>
          <c:tx>
            <c:strRef>
              <c:f>'IGE - GGUS metrics'!$R$2</c:f>
              <c:strCache>
                <c:ptCount val="1"/>
                <c:pt idx="0">
                  <c:v>urgent</c:v>
                </c:pt>
              </c:strCache>
            </c:strRef>
          </c:tx>
          <c:invertIfNegative val="0"/>
          <c:cat>
            <c:strRef>
              <c:f>'IGE - GGUS metrics'!$O$15:$O$26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'IGE - GGUS metrics'!$R$15:$R$26</c:f>
              <c:numCache>
                <c:formatCode>General</c:formatCode>
                <c:ptCount val="12"/>
                <c:pt idx="5">
                  <c:v>90.9</c:v>
                </c:pt>
                <c:pt idx="9">
                  <c:v>15.2</c:v>
                </c:pt>
              </c:numCache>
            </c:numRef>
          </c:val>
        </c:ser>
        <c:ser>
          <c:idx val="3"/>
          <c:order val="3"/>
          <c:tx>
            <c:strRef>
              <c:f>'IGE - GGUS metrics'!$S$2</c:f>
              <c:strCache>
                <c:ptCount val="1"/>
                <c:pt idx="0">
                  <c:v>less urgent</c:v>
                </c:pt>
              </c:strCache>
            </c:strRef>
          </c:tx>
          <c:invertIfNegative val="0"/>
          <c:cat>
            <c:strRef>
              <c:f>'IGE - GGUS metrics'!$O$15:$O$26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'IGE - GGUS metrics'!$S$15:$S$26</c:f>
              <c:numCache>
                <c:formatCode>General</c:formatCode>
                <c:ptCount val="12"/>
                <c:pt idx="0">
                  <c:v>10.7</c:v>
                </c:pt>
                <c:pt idx="1">
                  <c:v>22.0</c:v>
                </c:pt>
                <c:pt idx="5">
                  <c:v>68.8</c:v>
                </c:pt>
                <c:pt idx="9">
                  <c:v>16.8</c:v>
                </c:pt>
                <c:pt idx="10">
                  <c:v>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8170216"/>
        <c:axId val="468173336"/>
      </c:barChart>
      <c:catAx>
        <c:axId val="468170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468173336"/>
        <c:crosses val="autoZero"/>
        <c:auto val="1"/>
        <c:lblAlgn val="ctr"/>
        <c:lblOffset val="100"/>
        <c:noMultiLvlLbl val="0"/>
      </c:catAx>
      <c:valAx>
        <c:axId val="4681733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Median solution time [days]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68170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'IGE - GGUS metrics'!$B$2</c:f>
              <c:strCache>
                <c:ptCount val="1"/>
                <c:pt idx="0">
                  <c:v>top priority</c:v>
                </c:pt>
              </c:strCache>
            </c:strRef>
          </c:tx>
          <c:invertIfNegative val="0"/>
          <c:cat>
            <c:strRef>
              <c:f>'IGE - GGUS metrics'!$A$15:$A$26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'IGE - GGUS metrics'!$B$15:$B$26</c:f>
              <c:numCache>
                <c:formatCode>General</c:formatCode>
                <c:ptCount val="12"/>
                <c:pt idx="9">
                  <c:v>1.0</c:v>
                </c:pt>
                <c:pt idx="10">
                  <c:v>1.0</c:v>
                </c:pt>
                <c:pt idx="11">
                  <c:v>2.0</c:v>
                </c:pt>
              </c:numCache>
            </c:numRef>
          </c:val>
        </c:ser>
        <c:ser>
          <c:idx val="1"/>
          <c:order val="1"/>
          <c:tx>
            <c:strRef>
              <c:f>'IGE - GGUS metrics'!$C$2</c:f>
              <c:strCache>
                <c:ptCount val="1"/>
                <c:pt idx="0">
                  <c:v>very urgent</c:v>
                </c:pt>
              </c:strCache>
            </c:strRef>
          </c:tx>
          <c:invertIfNegative val="0"/>
          <c:cat>
            <c:strRef>
              <c:f>'IGE - GGUS metrics'!$A$15:$A$26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'IGE - GGUS metrics'!$C$15:$C$26</c:f>
              <c:numCache>
                <c:formatCode>General</c:formatCode>
                <c:ptCount val="12"/>
              </c:numCache>
            </c:numRef>
          </c:val>
        </c:ser>
        <c:ser>
          <c:idx val="2"/>
          <c:order val="2"/>
          <c:tx>
            <c:strRef>
              <c:f>'IGE - GGUS metrics'!$D$2</c:f>
              <c:strCache>
                <c:ptCount val="1"/>
                <c:pt idx="0">
                  <c:v>urgent</c:v>
                </c:pt>
              </c:strCache>
            </c:strRef>
          </c:tx>
          <c:invertIfNegative val="0"/>
          <c:cat>
            <c:strRef>
              <c:f>'IGE - GGUS metrics'!$A$15:$A$26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'IGE - GGUS metrics'!$D$15:$D$26</c:f>
              <c:numCache>
                <c:formatCode>General</c:formatCode>
                <c:ptCount val="12"/>
                <c:pt idx="2">
                  <c:v>1.0</c:v>
                </c:pt>
                <c:pt idx="3">
                  <c:v>2.0</c:v>
                </c:pt>
                <c:pt idx="4">
                  <c:v>2.0</c:v>
                </c:pt>
                <c:pt idx="5">
                  <c:v>1.0</c:v>
                </c:pt>
                <c:pt idx="6">
                  <c:v>1.0</c:v>
                </c:pt>
                <c:pt idx="8">
                  <c:v>2.0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</c:numCache>
            </c:numRef>
          </c:val>
        </c:ser>
        <c:ser>
          <c:idx val="3"/>
          <c:order val="3"/>
          <c:tx>
            <c:strRef>
              <c:f>'IGE - GGUS metrics'!$E$2</c:f>
              <c:strCache>
                <c:ptCount val="1"/>
                <c:pt idx="0">
                  <c:v>less urgent</c:v>
                </c:pt>
              </c:strCache>
            </c:strRef>
          </c:tx>
          <c:invertIfNegative val="0"/>
          <c:cat>
            <c:strRef>
              <c:f>'IGE - GGUS metrics'!$A$15:$A$26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'IGE - GGUS metrics'!$E$15:$E$26</c:f>
              <c:numCache>
                <c:formatCode>General</c:formatCode>
                <c:ptCount val="12"/>
                <c:pt idx="0">
                  <c:v>1.0</c:v>
                </c:pt>
                <c:pt idx="2">
                  <c:v>2.0</c:v>
                </c:pt>
                <c:pt idx="3">
                  <c:v>4.0</c:v>
                </c:pt>
                <c:pt idx="4">
                  <c:v>4.0</c:v>
                </c:pt>
                <c:pt idx="5">
                  <c:v>4.0</c:v>
                </c:pt>
                <c:pt idx="6">
                  <c:v>7.0</c:v>
                </c:pt>
                <c:pt idx="8">
                  <c:v>1.0</c:v>
                </c:pt>
                <c:pt idx="9">
                  <c:v>2.0</c:v>
                </c:pt>
                <c:pt idx="10">
                  <c:v>2.0</c:v>
                </c:pt>
                <c:pt idx="11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6111768"/>
        <c:axId val="575789208"/>
      </c:barChart>
      <c:catAx>
        <c:axId val="576111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575789208"/>
        <c:crosses val="autoZero"/>
        <c:auto val="1"/>
        <c:lblAlgn val="ctr"/>
        <c:lblOffset val="100"/>
        <c:noMultiLvlLbl val="0"/>
      </c:catAx>
      <c:valAx>
        <c:axId val="575789208"/>
        <c:scaling>
          <c:orientation val="minMax"/>
          <c:max val="10.0"/>
        </c:scaling>
        <c:delete val="0"/>
        <c:axPos val="l"/>
        <c:majorGridlines/>
        <c:title>
          <c:tx>
            <c:rich>
              <a:bodyPr rot="-5400000" vert="horz" anchor="t" anchorCtr="0"/>
              <a:lstStyle/>
              <a:p>
                <a:pPr>
                  <a:defRPr/>
                </a:pPr>
                <a:r>
                  <a:rPr lang="en-US"/>
                  <a:t>nr.</a:t>
                </a:r>
                <a:r>
                  <a:rPr lang="en-US" baseline="0"/>
                  <a:t> tickets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76111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'EMI - Repository'!$G$22:$G$23</c:f>
              <c:strCache>
                <c:ptCount val="1"/>
                <c:pt idx="0">
                  <c:v>success QC</c:v>
                </c:pt>
              </c:strCache>
            </c:strRef>
          </c:tx>
          <c:invertIfNegative val="0"/>
          <c:cat>
            <c:strRef>
              <c:f>'EMI - Repository'!$A$24:$A$27</c:f>
              <c:strCache>
                <c:ptCount val="4"/>
                <c:pt idx="0">
                  <c:v>PQ 5</c:v>
                </c:pt>
                <c:pt idx="1">
                  <c:v>PQ 6</c:v>
                </c:pt>
                <c:pt idx="2">
                  <c:v>PQ 7</c:v>
                </c:pt>
                <c:pt idx="3">
                  <c:v>PQ 8</c:v>
                </c:pt>
              </c:strCache>
            </c:strRef>
          </c:cat>
          <c:val>
            <c:numRef>
              <c:f>'EMI - Repository'!$G$24:$G$27</c:f>
              <c:numCache>
                <c:formatCode>0%</c:formatCode>
                <c:ptCount val="4"/>
                <c:pt idx="0">
                  <c:v>0.9</c:v>
                </c:pt>
                <c:pt idx="1">
                  <c:v>0.933333333333333</c:v>
                </c:pt>
                <c:pt idx="2">
                  <c:v>0.962962962962963</c:v>
                </c:pt>
                <c:pt idx="3">
                  <c:v>1.0</c:v>
                </c:pt>
              </c:numCache>
            </c:numRef>
          </c:val>
        </c:ser>
        <c:ser>
          <c:idx val="1"/>
          <c:order val="1"/>
          <c:tx>
            <c:strRef>
              <c:f>'EMI - Repository'!$H$22:$H$23</c:f>
              <c:strCache>
                <c:ptCount val="1"/>
                <c:pt idx="0">
                  <c:v>success SR</c:v>
                </c:pt>
              </c:strCache>
            </c:strRef>
          </c:tx>
          <c:invertIfNegative val="0"/>
          <c:cat>
            <c:strRef>
              <c:f>'EMI - Repository'!$A$24:$A$27</c:f>
              <c:strCache>
                <c:ptCount val="4"/>
                <c:pt idx="0">
                  <c:v>PQ 5</c:v>
                </c:pt>
                <c:pt idx="1">
                  <c:v>PQ 6</c:v>
                </c:pt>
                <c:pt idx="2">
                  <c:v>PQ 7</c:v>
                </c:pt>
                <c:pt idx="3">
                  <c:v>PQ 8</c:v>
                </c:pt>
              </c:strCache>
            </c:strRef>
          </c:cat>
          <c:val>
            <c:numRef>
              <c:f>'EMI - Repository'!$H$24:$H$27</c:f>
              <c:numCache>
                <c:formatCode>0%</c:formatCode>
                <c:ptCount val="4"/>
                <c:pt idx="0">
                  <c:v>0.9</c:v>
                </c:pt>
                <c:pt idx="1">
                  <c:v>0.866666666666667</c:v>
                </c:pt>
                <c:pt idx="2">
                  <c:v>0.888888888888889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1566504"/>
        <c:axId val="461569480"/>
      </c:barChart>
      <c:catAx>
        <c:axId val="461566504"/>
        <c:scaling>
          <c:orientation val="minMax"/>
        </c:scaling>
        <c:delete val="0"/>
        <c:axPos val="b"/>
        <c:majorTickMark val="out"/>
        <c:minorTickMark val="none"/>
        <c:tickLblPos val="nextTo"/>
        <c:crossAx val="461569480"/>
        <c:crosses val="autoZero"/>
        <c:auto val="1"/>
        <c:lblAlgn val="ctr"/>
        <c:lblOffset val="100"/>
        <c:noMultiLvlLbl val="0"/>
      </c:catAx>
      <c:valAx>
        <c:axId val="461569480"/>
        <c:scaling>
          <c:orientation val="minMax"/>
          <c:max val="1.0"/>
          <c:min val="0.7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61566504"/>
        <c:crosses val="autoZero"/>
        <c:crossBetween val="between"/>
        <c:majorUnit val="0.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'IGE - Repository'!$G$22:$G$23</c:f>
              <c:strCache>
                <c:ptCount val="1"/>
                <c:pt idx="0">
                  <c:v>success QC</c:v>
                </c:pt>
              </c:strCache>
            </c:strRef>
          </c:tx>
          <c:invertIfNegative val="0"/>
          <c:cat>
            <c:strRef>
              <c:f>'IGE - Repository'!$A$24:$A$27</c:f>
              <c:strCache>
                <c:ptCount val="4"/>
                <c:pt idx="0">
                  <c:v>PQ 5</c:v>
                </c:pt>
                <c:pt idx="1">
                  <c:v>PQ 6</c:v>
                </c:pt>
                <c:pt idx="2">
                  <c:v>PQ 7</c:v>
                </c:pt>
                <c:pt idx="3">
                  <c:v>PQ 8</c:v>
                </c:pt>
              </c:strCache>
            </c:strRef>
          </c:cat>
          <c:val>
            <c:numRef>
              <c:f>'IGE - Repository'!$G$24:$G$27</c:f>
              <c:numCache>
                <c:formatCode>0%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ser>
          <c:idx val="1"/>
          <c:order val="1"/>
          <c:tx>
            <c:strRef>
              <c:f>'IGE - Repository'!$H$22:$H$23</c:f>
              <c:strCache>
                <c:ptCount val="1"/>
                <c:pt idx="0">
                  <c:v>success SR</c:v>
                </c:pt>
              </c:strCache>
            </c:strRef>
          </c:tx>
          <c:invertIfNegative val="0"/>
          <c:cat>
            <c:strRef>
              <c:f>'IGE - Repository'!$A$24:$A$27</c:f>
              <c:strCache>
                <c:ptCount val="4"/>
                <c:pt idx="0">
                  <c:v>PQ 5</c:v>
                </c:pt>
                <c:pt idx="1">
                  <c:v>PQ 6</c:v>
                </c:pt>
                <c:pt idx="2">
                  <c:v>PQ 7</c:v>
                </c:pt>
                <c:pt idx="3">
                  <c:v>PQ 8</c:v>
                </c:pt>
              </c:strCache>
            </c:strRef>
          </c:cat>
          <c:val>
            <c:numRef>
              <c:f>'IGE - Repository'!$H$24:$H$27</c:f>
              <c:numCache>
                <c:formatCode>0%</c:formatCode>
                <c:ptCount val="4"/>
                <c:pt idx="0">
                  <c:v>0.0</c:v>
                </c:pt>
                <c:pt idx="1">
                  <c:v>1.0</c:v>
                </c:pt>
                <c:pt idx="2">
                  <c:v>1.0</c:v>
                </c:pt>
                <c:pt idx="3">
                  <c:v>0.777777777777778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1666232"/>
        <c:axId val="461669208"/>
      </c:barChart>
      <c:catAx>
        <c:axId val="461666232"/>
        <c:scaling>
          <c:orientation val="minMax"/>
        </c:scaling>
        <c:delete val="0"/>
        <c:axPos val="b"/>
        <c:majorTickMark val="out"/>
        <c:minorTickMark val="none"/>
        <c:tickLblPos val="nextTo"/>
        <c:crossAx val="461669208"/>
        <c:crosses val="autoZero"/>
        <c:auto val="1"/>
        <c:lblAlgn val="ctr"/>
        <c:lblOffset val="100"/>
        <c:noMultiLvlLbl val="0"/>
      </c:catAx>
      <c:valAx>
        <c:axId val="461669208"/>
        <c:scaling>
          <c:orientation val="minMax"/>
          <c:max val="1.0"/>
          <c:min val="0.7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61666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34231100971"/>
          <c:y val="0.0240503580410257"/>
          <c:w val="0.6726357085223"/>
          <c:h val="0.88860423336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Verification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0"/>
              <a:tileRect/>
            </a:gradFill>
          </c:spPr>
          <c:invertIfNegative val="0"/>
          <c:cat>
            <c:strRef>
              <c:f>Sheet1!$A$3:$A$9</c:f>
              <c:strCache>
                <c:ptCount val="7"/>
                <c:pt idx="0">
                  <c:v>UMD-1.0.0</c:v>
                </c:pt>
                <c:pt idx="1">
                  <c:v>UMD-1.1.0</c:v>
                </c:pt>
                <c:pt idx="2">
                  <c:v>UMD-1.2.0</c:v>
                </c:pt>
                <c:pt idx="3">
                  <c:v>UMD-1.3.0</c:v>
                </c:pt>
                <c:pt idx="4">
                  <c:v>UMD-1.4.0</c:v>
                </c:pt>
                <c:pt idx="5">
                  <c:v>UMD-1.5.0</c:v>
                </c:pt>
                <c:pt idx="6">
                  <c:v>UMD-1.6.0</c:v>
                </c:pt>
              </c:strCache>
            </c:strRef>
          </c:cat>
          <c:val>
            <c:numRef>
              <c:f>Sheet1!$F$3:$F$9</c:f>
              <c:numCache>
                <c:formatCode>0.00</c:formatCode>
                <c:ptCount val="7"/>
                <c:pt idx="0">
                  <c:v>806.0</c:v>
                </c:pt>
                <c:pt idx="1">
                  <c:v>114.0</c:v>
                </c:pt>
                <c:pt idx="2">
                  <c:v>101.0</c:v>
                </c:pt>
                <c:pt idx="3">
                  <c:v>236.0</c:v>
                </c:pt>
                <c:pt idx="4">
                  <c:v>38.5</c:v>
                </c:pt>
                <c:pt idx="5">
                  <c:v>145.0</c:v>
                </c:pt>
                <c:pt idx="6">
                  <c:v>110.0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2077080"/>
        <c:axId val="462080056"/>
      </c:barChart>
      <c:lineChart>
        <c:grouping val="standard"/>
        <c:varyColors val="0"/>
        <c:ser>
          <c:idx val="1"/>
          <c:order val="1"/>
          <c:tx>
            <c:v># products</c:v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Sheet1!$A$3:$A$9</c:f>
              <c:strCache>
                <c:ptCount val="7"/>
                <c:pt idx="0">
                  <c:v>UMD-1.0.0</c:v>
                </c:pt>
                <c:pt idx="1">
                  <c:v>UMD-1.1.0</c:v>
                </c:pt>
                <c:pt idx="2">
                  <c:v>UMD-1.2.0</c:v>
                </c:pt>
                <c:pt idx="3">
                  <c:v>UMD-1.3.0</c:v>
                </c:pt>
                <c:pt idx="4">
                  <c:v>UMD-1.4.0</c:v>
                </c:pt>
                <c:pt idx="5">
                  <c:v>UMD-1.5.0</c:v>
                </c:pt>
                <c:pt idx="6">
                  <c:v>UMD-1.6.0</c:v>
                </c:pt>
              </c:strCache>
            </c:strRef>
          </c:cat>
          <c:val>
            <c:numRef>
              <c:f>Sheet1!$C$3:$C$9</c:f>
              <c:numCache>
                <c:formatCode>General</c:formatCode>
                <c:ptCount val="7"/>
                <c:pt idx="0">
                  <c:v>30.0</c:v>
                </c:pt>
                <c:pt idx="1">
                  <c:v>6.0</c:v>
                </c:pt>
                <c:pt idx="2">
                  <c:v>13.0</c:v>
                </c:pt>
                <c:pt idx="3">
                  <c:v>18.0</c:v>
                </c:pt>
                <c:pt idx="4">
                  <c:v>9.0</c:v>
                </c:pt>
                <c:pt idx="5">
                  <c:v>11.0</c:v>
                </c:pt>
                <c:pt idx="6">
                  <c:v>17.0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2085736"/>
        <c:axId val="462088808"/>
      </c:lineChart>
      <c:catAx>
        <c:axId val="462077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2080056"/>
        <c:crosses val="autoZero"/>
        <c:auto val="1"/>
        <c:lblAlgn val="ctr"/>
        <c:lblOffset val="100"/>
        <c:noMultiLvlLbl val="0"/>
      </c:catAx>
      <c:valAx>
        <c:axId val="462080056"/>
        <c:scaling>
          <c:orientation val="minMax"/>
        </c:scaling>
        <c:delete val="0"/>
        <c:axPos val="l"/>
        <c:majorGridlines/>
        <c:title>
          <c:tx>
            <c:rich>
              <a:bodyPr rot="-5400000" vert="horz" anchor="b" anchorCtr="1"/>
              <a:lstStyle/>
              <a:p>
                <a:pPr>
                  <a:defRPr sz="1400"/>
                </a:pPr>
                <a:r>
                  <a:rPr lang="en-US" sz="1400">
                    <a:latin typeface="+mn-lt"/>
                    <a:cs typeface="Arial"/>
                  </a:rPr>
                  <a:t>Effort [h]</a:t>
                </a:r>
              </a:p>
            </c:rich>
          </c:tx>
          <c:layout>
            <c:manualLayout>
              <c:xMode val="edge"/>
              <c:yMode val="edge"/>
              <c:x val="0.0194346649077242"/>
              <c:y val="0.0281327942115344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462077080"/>
        <c:crosses val="autoZero"/>
        <c:crossBetween val="between"/>
      </c:valAx>
      <c:catAx>
        <c:axId val="462085736"/>
        <c:scaling>
          <c:orientation val="minMax"/>
        </c:scaling>
        <c:delete val="1"/>
        <c:axPos val="b"/>
        <c:majorTickMark val="out"/>
        <c:minorTickMark val="none"/>
        <c:tickLblPos val="nextTo"/>
        <c:crossAx val="462088808"/>
        <c:crosses val="autoZero"/>
        <c:auto val="1"/>
        <c:lblAlgn val="ctr"/>
        <c:lblOffset val="100"/>
        <c:noMultiLvlLbl val="0"/>
      </c:catAx>
      <c:valAx>
        <c:axId val="462088808"/>
        <c:scaling>
          <c:orientation val="minMax"/>
          <c:max val="80.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# prodicts</a:t>
                </a:r>
              </a:p>
            </c:rich>
          </c:tx>
          <c:layout>
            <c:manualLayout>
              <c:xMode val="edge"/>
              <c:yMode val="edge"/>
              <c:x val="0.846289730799357"/>
              <c:y val="0.024563524154075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62085736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846289730799357"/>
          <c:y val="0.448354756331134"/>
          <c:w val="0.137870855148342"/>
          <c:h val="0.10855628857203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C0370-6455-204F-AB0D-C95FEA5ECD3B}" type="datetimeFigureOut">
              <a:rPr lang="en-US" smtClean="0"/>
              <a:t>23/4/12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36B2A-4D46-8744-BCCE-F09529CBC4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7284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23/4/12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D40D97C-48C5-BD4D-A0E4-2513E996B2A9}" type="datetime1">
              <a:rPr lang="en-US" smtClean="0"/>
              <a:t>23/4/12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TCB-11, http://go.egi.eu/TCB-11, Amsterdam 24 April 2012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3E223-9804-984B-AAE0-E69B065AA8F8}" type="datetime1">
              <a:rPr lang="en-US" smtClean="0"/>
              <a:t>23/4/12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TCB-11, http://go.egi.eu/TCB-11, Amsterdam 24 April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B7417C-1140-FD40-827D-5CB5D651D2E9}" type="datetime1">
              <a:rPr lang="en-US" smtClean="0"/>
              <a:t>23/4/12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TCB-11, http://go.egi.eu/TCB-11, Amsterdam 24 April 2012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D7B34E-5BC1-7B4A-B9EE-D9CB63F1BFBF}" type="datetime1">
              <a:rPr lang="en-US" smtClean="0"/>
              <a:t>23/4/12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TCB-11, http://go.egi.eu/TCB-11, Amsterdam 24 April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.egi.eu/TCB-9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Technology Provider performance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Michel Drescher, </a:t>
            </a:r>
            <a:r>
              <a:rPr lang="en-GB" dirty="0" err="1" smtClean="0"/>
              <a:t>EGI.eu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224D8E-7FA5-BA4F-8BA8-648BF39095BC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23/4/12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TCB-11, http://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</a:rPr>
              <a:t>go.egi.eu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/TCB-11, Amsterdam 24 April 2012 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Provisioning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07561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Components failing documentation QC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53E223-9804-984B-AAE0-E69B065AA8F8}" type="datetime1">
              <a:rPr lang="en-US" smtClean="0"/>
              <a:t>23/4/12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TCB-11, http://go.egi.eu/TCB-11, Amsterdam 24 April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840114"/>
              </p:ext>
            </p:extLst>
          </p:nvPr>
        </p:nvGraphicFramePr>
        <p:xfrm>
          <a:off x="107504" y="1792704"/>
          <a:ext cx="4320481" cy="3652520"/>
        </p:xfrm>
        <a:graphic>
          <a:graphicData uri="http://schemas.openxmlformats.org/drawingml/2006/table">
            <a:tbl>
              <a:tblPr/>
              <a:tblGrid>
                <a:gridCol w="923787"/>
                <a:gridCol w="732397"/>
                <a:gridCol w="1498904"/>
                <a:gridCol w="1165393"/>
              </a:tblGrid>
              <a:tr h="254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 #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WMS 3.3.2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Rejected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dCache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1.9.13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WMS 3.3.3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Rejected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CEMon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1.13.3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'12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 '12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 '12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 '12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564062"/>
              </p:ext>
            </p:extLst>
          </p:nvPr>
        </p:nvGraphicFramePr>
        <p:xfrm>
          <a:off x="4644008" y="1772816"/>
          <a:ext cx="4314055" cy="4422140"/>
        </p:xfrm>
        <a:graphic>
          <a:graphicData uri="http://schemas.openxmlformats.org/drawingml/2006/table">
            <a:tbl>
              <a:tblPr/>
              <a:tblGrid>
                <a:gridCol w="790910"/>
                <a:gridCol w="577241"/>
                <a:gridCol w="1944216"/>
                <a:gridCol w="1001688"/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 #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Globus RLS 5.0.3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Globus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MyProxy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5.0.3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Globus RLS 5.0.4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Globus RLS 5.0.5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Globus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MyProxy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5.4.4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'12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 '12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 '12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Globus RLS 5.2.0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Globus MyProxy 5.5.2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 '12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2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Provisioning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075612" cy="504056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dirty="0" smtClean="0"/>
              <a:t>Rejected components</a:t>
            </a:r>
          </a:p>
          <a:p>
            <a:pPr marL="0" indent="0" algn="ctr">
              <a:buNone/>
            </a:pPr>
            <a:endParaRPr lang="en-GB" dirty="0" smtClean="0"/>
          </a:p>
          <a:p>
            <a:r>
              <a:rPr lang="en-GB" dirty="0" smtClean="0"/>
              <a:t>TCB-9 (</a:t>
            </a:r>
            <a:r>
              <a:rPr lang="en-GB" dirty="0" smtClean="0">
                <a:hlinkClick r:id="rId2"/>
              </a:rPr>
              <a:t>http://go.egi.eu/TCB-9</a:t>
            </a:r>
            <a:r>
              <a:rPr lang="en-GB" dirty="0" smtClean="0"/>
              <a:t>) </a:t>
            </a:r>
          </a:p>
          <a:p>
            <a:pPr lvl="1"/>
            <a:r>
              <a:rPr lang="en-GB" dirty="0" smtClean="0"/>
              <a:t>Apr </a:t>
            </a:r>
            <a:r>
              <a:rPr lang="en-GB" dirty="0"/>
              <a:t>‘11 to Nov </a:t>
            </a:r>
            <a:r>
              <a:rPr lang="fr-FR" dirty="0"/>
              <a:t>’</a:t>
            </a:r>
            <a:r>
              <a:rPr lang="en-GB" dirty="0"/>
              <a:t>11 </a:t>
            </a:r>
            <a:r>
              <a:rPr lang="en-GB" dirty="0" smtClean="0"/>
              <a:t>covered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EMI</a:t>
            </a:r>
          </a:p>
          <a:p>
            <a:pPr lvl="1"/>
            <a:r>
              <a:rPr lang="en-GB" dirty="0" smtClean="0"/>
              <a:t>BLAH 1.16.3 for memory leak (</a:t>
            </a:r>
            <a:r>
              <a:rPr lang="en-GB" dirty="0"/>
              <a:t>Dec ‘</a:t>
            </a:r>
            <a:r>
              <a:rPr lang="en-GB" dirty="0" smtClean="0"/>
              <a:t>11)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IGE</a:t>
            </a:r>
          </a:p>
          <a:p>
            <a:pPr lvl="1"/>
            <a:r>
              <a:rPr lang="en-GB" dirty="0" err="1" smtClean="0"/>
              <a:t>GridWay</a:t>
            </a:r>
            <a:r>
              <a:rPr lang="en-GB" dirty="0" smtClean="0"/>
              <a:t> 5.8.2 for incompatibility with CREAM (</a:t>
            </a:r>
            <a:r>
              <a:rPr lang="en-GB" dirty="0"/>
              <a:t>Mar </a:t>
            </a:r>
            <a:r>
              <a:rPr lang="fr-FR" dirty="0" smtClean="0"/>
              <a:t>’</a:t>
            </a:r>
            <a:r>
              <a:rPr lang="en-GB" dirty="0" smtClean="0"/>
              <a:t>12)</a:t>
            </a:r>
          </a:p>
          <a:p>
            <a:pPr lvl="1"/>
            <a:r>
              <a:rPr lang="en-GB" dirty="0" smtClean="0"/>
              <a:t>Globus </a:t>
            </a:r>
            <a:r>
              <a:rPr lang="en-GB" dirty="0" err="1" smtClean="0"/>
              <a:t>GridFTP</a:t>
            </a:r>
            <a:r>
              <a:rPr lang="en-GB" dirty="0" smtClean="0"/>
              <a:t> 5.2.0 backwards incompatibility </a:t>
            </a:r>
          </a:p>
          <a:p>
            <a:pPr lvl="1"/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53E223-9804-984B-AAE0-E69B065AA8F8}" type="datetime1">
              <a:rPr lang="en-US" smtClean="0"/>
              <a:t>23/4/12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TCB-11, http://go.egi.eu/TCB-11, Amsterdam 24 April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7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verification effort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86D53C-F769-1A44-BE84-CC5D77A4B730}" type="datetime1">
              <a:rPr lang="en-US" smtClean="0"/>
              <a:t>23/4/12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TCB-11, http://go.egi.eu/TCB-11, Amsterdam 24 April 2012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986657"/>
              </p:ext>
            </p:extLst>
          </p:nvPr>
        </p:nvGraphicFramePr>
        <p:xfrm>
          <a:off x="539552" y="4294446"/>
          <a:ext cx="8075613" cy="2014874"/>
        </p:xfrm>
        <a:graphic>
          <a:graphicData uri="http://schemas.openxmlformats.org/drawingml/2006/table">
            <a:tbl>
              <a:tblPr/>
              <a:tblGrid>
                <a:gridCol w="1152128"/>
                <a:gridCol w="72008"/>
                <a:gridCol w="432048"/>
                <a:gridCol w="648072"/>
                <a:gridCol w="72008"/>
                <a:gridCol w="841363"/>
                <a:gridCol w="683483"/>
                <a:gridCol w="94636"/>
                <a:gridCol w="828790"/>
                <a:gridCol w="72008"/>
                <a:gridCol w="720080"/>
                <a:gridCol w="2458989"/>
              </a:tblGrid>
              <a:tr h="187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Products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Verification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trend deviation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Median [h]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Comments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87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UMD Version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#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incr. 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effort [h]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incr. 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87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UMD-1.0.0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 --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806.00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 --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23.7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UMD-1.1.0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-80%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114.00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-86%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16.0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UMD-1.2.0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117%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101.00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-11%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-128%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8.0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UMD-1.3.0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38%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236.00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134%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8.0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3 </a:t>
                      </a:r>
                      <a:r>
                        <a:rPr lang="en-US" sz="1400" b="0" i="0" u="none" strike="noStrike" dirty="0" err="1">
                          <a:effectLst/>
                          <a:latin typeface="Arial"/>
                        </a:rPr>
                        <a:t>Unicore</a:t>
                      </a:r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 components ~ 100h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UMD-1.4.0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-50%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38.50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-84%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-34%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4.0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UMD-1.5.0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145.00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277%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254%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7.0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WMS and L&amp;B 40h each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UMD-1.6.0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55%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110.00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-24%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-79%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4.0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515" marR="10515" marT="105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945188"/>
              </p:ext>
            </p:extLst>
          </p:nvPr>
        </p:nvGraphicFramePr>
        <p:xfrm>
          <a:off x="971600" y="1124744"/>
          <a:ext cx="727710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0987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verification effort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1B727A-6FB9-6A47-8D40-1E28FBB70FB3}" type="datetime1">
              <a:rPr lang="en-US" smtClean="0"/>
              <a:t>23/4/12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TCB-11, http://go.egi.eu/TCB-11, Amsterdam 24 April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07561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By Technology Provider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618737"/>
              </p:ext>
            </p:extLst>
          </p:nvPr>
        </p:nvGraphicFramePr>
        <p:xfrm>
          <a:off x="251520" y="1772816"/>
          <a:ext cx="8640963" cy="4549932"/>
        </p:xfrm>
        <a:graphic>
          <a:graphicData uri="http://schemas.openxmlformats.org/drawingml/2006/table">
            <a:tbl>
              <a:tblPr/>
              <a:tblGrid>
                <a:gridCol w="429159"/>
                <a:gridCol w="938995"/>
                <a:gridCol w="72006"/>
                <a:gridCol w="720080"/>
                <a:gridCol w="720080"/>
                <a:gridCol w="72008"/>
                <a:gridCol w="792088"/>
                <a:gridCol w="792090"/>
                <a:gridCol w="72008"/>
                <a:gridCol w="864096"/>
                <a:gridCol w="72008"/>
                <a:gridCol w="648072"/>
                <a:gridCol w="2448273"/>
              </a:tblGrid>
              <a:tr h="27033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TP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UMD Version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Products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Verification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trend deviation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Median [h]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Comments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281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#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incr. 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effort [h]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incr. 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75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EMI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UMD-1.0.0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806.00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23.7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UMD-1.1.0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-80%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114.00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-86%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16.0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UMD-1.2.0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81.00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-29%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-79%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8.0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UMD-1.3.0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67%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224.00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177%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8.0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3 </a:t>
                      </a:r>
                      <a:r>
                        <a:rPr lang="en-US" sz="1400" b="0" i="0" u="none" strike="noStrike" dirty="0" err="1">
                          <a:effectLst/>
                          <a:latin typeface="Arial"/>
                        </a:rPr>
                        <a:t>Unicore</a:t>
                      </a:r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 components ~ 100h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UMD-1.4.0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-73%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23.00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-90%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-16%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5.5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UMD-1.5.0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175%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145.00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530%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355%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7.0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WMS and L&amp;B 40h each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UMD-1.6.0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-9%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88.00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-39%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-30%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7.5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IGE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UMD-1.0.0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UMD-1.1.0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UMD-1.2.0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20.00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4.5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UMD-1.3.0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-25%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12.00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-40%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-15%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3.0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UMD-1.4.0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67%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15.50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29%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-38%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3.0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UMD-1.5.0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UMD-1.6.0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22.00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42%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3.0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184" marR="8184" marT="8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36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verification effort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1B727A-6FB9-6A47-8D40-1E28FBB70FB3}" type="datetime1">
              <a:rPr lang="en-US" smtClean="0"/>
              <a:t>23/4/12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TCB-11, http://go.egi.eu/TCB-11, Amsterdam 24 April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07561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Verification effort by Product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06430"/>
              </p:ext>
            </p:extLst>
          </p:nvPr>
        </p:nvGraphicFramePr>
        <p:xfrm>
          <a:off x="467544" y="2060848"/>
          <a:ext cx="8144904" cy="2322576"/>
        </p:xfrm>
        <a:graphic>
          <a:graphicData uri="http://schemas.openxmlformats.org/drawingml/2006/table">
            <a:tbl>
              <a:tblPr/>
              <a:tblGrid>
                <a:gridCol w="864096"/>
                <a:gridCol w="144016"/>
                <a:gridCol w="1872208"/>
                <a:gridCol w="360040"/>
                <a:gridCol w="1152128"/>
                <a:gridCol w="144016"/>
                <a:gridCol w="2088232"/>
                <a:gridCol w="432048"/>
                <a:gridCol w="1088120"/>
              </a:tblGrid>
              <a:tr h="288032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Provider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3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 3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Median [h]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Median [h]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GLExec_WN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66.00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CEMon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4.00</a:t>
                      </a:r>
                      <a:endParaRPr lang="en-GB" dirty="0"/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L&amp;B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APEL parsers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3.00</a:t>
                      </a:r>
                      <a:endParaRPr lang="en-GB" dirty="0"/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ARGUS-EES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BDII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3.00</a:t>
                      </a:r>
                      <a:endParaRPr lang="en-GB" dirty="0"/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IGE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Gridway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Globus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GridFTP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3.00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Globus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MyProxy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Globus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GSISSH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Globus RLS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GSISSHTerm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</a:t>
                      </a:r>
                    </a:p>
                  </a:txBody>
                  <a:tcPr marL="16002" marR="16002" marT="1600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57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Closing tickets as solved</a:t>
            </a:r>
          </a:p>
          <a:p>
            <a:pPr lvl="1"/>
            <a:r>
              <a:rPr lang="en-GB" dirty="0" smtClean="0"/>
              <a:t>Feeds into metric “Ticket solution time”</a:t>
            </a:r>
          </a:p>
          <a:p>
            <a:pPr lvl="1"/>
            <a:r>
              <a:rPr lang="en-GB" u="sng" dirty="0" smtClean="0"/>
              <a:t>Planned</a:t>
            </a:r>
            <a:r>
              <a:rPr lang="en-GB" dirty="0" smtClean="0"/>
              <a:t> to feed into ETA metric</a:t>
            </a:r>
          </a:p>
          <a:p>
            <a:pPr lvl="1"/>
            <a:r>
              <a:rPr lang="en-GB" dirty="0" smtClean="0"/>
              <a:t>But when are tickets closed?</a:t>
            </a:r>
          </a:p>
          <a:p>
            <a:pPr lvl="2"/>
            <a:r>
              <a:rPr lang="en-GB" dirty="0" smtClean="0"/>
              <a:t>EMI results indicate </a:t>
            </a:r>
            <a:r>
              <a:rPr lang="en-GB" dirty="0" smtClean="0">
                <a:sym typeface="Wingdings"/>
              </a:rPr>
              <a:t>when fix is checked in</a:t>
            </a:r>
          </a:p>
          <a:p>
            <a:pPr lvl="2"/>
            <a:r>
              <a:rPr lang="en-GB" dirty="0" smtClean="0">
                <a:sym typeface="Wingdings"/>
              </a:rPr>
              <a:t>Leaves out testing/certification times!</a:t>
            </a:r>
          </a:p>
          <a:p>
            <a:r>
              <a:rPr lang="en-GB" dirty="0" smtClean="0"/>
              <a:t>Ticket solution time </a:t>
            </a:r>
            <a:r>
              <a:rPr lang="en-GB" u="sng" dirty="0" smtClean="0"/>
              <a:t>should</a:t>
            </a:r>
            <a:r>
              <a:rPr lang="en-GB" dirty="0" smtClean="0"/>
              <a:t> measure when the fix is available to EGI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53E223-9804-984B-AAE0-E69B065AA8F8}" type="datetime1">
              <a:rPr lang="en-US" smtClean="0"/>
              <a:t>23/4/12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TCB-11, http://go.egi.eu/TCB-11, Amsterdam 24 April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91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Proposed solution 1</a:t>
            </a:r>
          </a:p>
          <a:p>
            <a:pPr lvl="1"/>
            <a:r>
              <a:rPr lang="en-GB" dirty="0" smtClean="0"/>
              <a:t>Support units close tickets when fix available in their repository</a:t>
            </a:r>
          </a:p>
          <a:p>
            <a:r>
              <a:rPr lang="en-GB" dirty="0" smtClean="0"/>
              <a:t>Proposed solution 2</a:t>
            </a:r>
          </a:p>
          <a:p>
            <a:pPr lvl="1"/>
            <a:r>
              <a:rPr lang="en-GB" dirty="0" smtClean="0"/>
              <a:t>GGUS implements, per ticket, two fields</a:t>
            </a:r>
          </a:p>
          <a:p>
            <a:pPr lvl="2"/>
            <a:r>
              <a:rPr lang="en-GB" dirty="0" smtClean="0"/>
              <a:t>“fixed in version”, i.e. product version</a:t>
            </a:r>
          </a:p>
          <a:p>
            <a:pPr lvl="2"/>
            <a:r>
              <a:rPr lang="en-GB" dirty="0" smtClean="0"/>
              <a:t>“published on”, i.e. the date when available in repository</a:t>
            </a:r>
          </a:p>
          <a:p>
            <a:pPr lvl="1"/>
            <a:r>
              <a:rPr lang="en-GB" dirty="0" smtClean="0"/>
              <a:t>Will feed into Solution time &amp; ETA analysis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53E223-9804-984B-AAE0-E69B065AA8F8}" type="datetime1">
              <a:rPr lang="en-US" smtClean="0"/>
              <a:t>23/4/12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TCB-11, http://go.egi.eu/TCB-11, Amsterdam 24 April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0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SLA terms violation</a:t>
            </a:r>
          </a:p>
          <a:p>
            <a:r>
              <a:rPr lang="en-GB" dirty="0" smtClean="0"/>
              <a:t>EMI/IGE 3</a:t>
            </a:r>
            <a:r>
              <a:rPr lang="en-GB" baseline="30000" dirty="0" smtClean="0"/>
              <a:t>rd</a:t>
            </a:r>
            <a:r>
              <a:rPr lang="en-GB" dirty="0" smtClean="0"/>
              <a:t> level support </a:t>
            </a:r>
          </a:p>
          <a:p>
            <a:r>
              <a:rPr lang="en-GB" dirty="0" smtClean="0"/>
              <a:t>Software provisioning</a:t>
            </a:r>
          </a:p>
          <a:p>
            <a:pPr lvl="1"/>
            <a:r>
              <a:rPr lang="en-GB" dirty="0" smtClean="0"/>
              <a:t>Software quality</a:t>
            </a:r>
          </a:p>
          <a:p>
            <a:pPr lvl="1"/>
            <a:r>
              <a:rPr lang="en-GB" dirty="0" smtClean="0"/>
              <a:t>Software verification effort</a:t>
            </a:r>
          </a:p>
          <a:p>
            <a:r>
              <a:rPr lang="en-GB" dirty="0" smtClean="0"/>
              <a:t>Products stuck in the process</a:t>
            </a:r>
          </a:p>
          <a:p>
            <a:r>
              <a:rPr lang="en-GB" dirty="0" smtClean="0"/>
              <a:t>Issues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BDC219-CEEA-9949-8550-30AE7CB52907}" type="datetime1">
              <a:rPr lang="en-US" smtClean="0"/>
              <a:t>23/4/12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TCB-11, http://go.egi.eu/TCB-11, Amsterdam 24 April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83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SLA terms violation - EMI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53E223-9804-984B-AAE0-E69B065AA8F8}" type="datetime1">
              <a:rPr lang="en-US" smtClean="0"/>
              <a:t>23/4/12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TCB-11, http://go.egi.eu/TCB-11, Amsterdam 24 April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675134"/>
              </p:ext>
            </p:extLst>
          </p:nvPr>
        </p:nvGraphicFramePr>
        <p:xfrm>
          <a:off x="2555776" y="1052736"/>
          <a:ext cx="4127500" cy="341376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825500"/>
                <a:gridCol w="8255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priority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urgent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urgent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urgent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o-R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sng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sng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 '11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sng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'11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 '11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'12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sngStrike">
                          <a:solidFill>
                            <a:srgbClr val="BFBFBF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BFBFB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 '12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 '12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 '12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3528" y="4581128"/>
            <a:ext cx="8520281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Notes: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Some tickets change priority after assignment to 3</a:t>
            </a:r>
            <a:r>
              <a:rPr lang="en-GB" baseline="30000" dirty="0" smtClean="0"/>
              <a:t>rd</a:t>
            </a:r>
            <a:r>
              <a:rPr lang="en-GB" dirty="0" smtClean="0"/>
              <a:t> level. </a:t>
            </a:r>
            <a:br>
              <a:rPr lang="en-GB" dirty="0" smtClean="0"/>
            </a:br>
            <a:r>
              <a:rPr lang="en-GB" dirty="0" smtClean="0"/>
              <a:t>Previous reports were affected by this. Correct aggregations in this chart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GGUS team is aware of this, and future reporting will report assign time priority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Priority on next slide shows assign time priority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/>
              <a:t>different cell colour where different from current priority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894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SLA terms violation – EMI (2)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53E223-9804-984B-AAE0-E69B065AA8F8}" type="datetime1">
              <a:rPr lang="en-US" smtClean="0"/>
              <a:t>23/4/12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TCB-11, http://go.egi.eu/TCB-11, Amsterdam 24 April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692355"/>
              </p:ext>
            </p:extLst>
          </p:nvPr>
        </p:nvGraphicFramePr>
        <p:xfrm>
          <a:off x="35496" y="1052736"/>
          <a:ext cx="9108503" cy="5256578"/>
        </p:xfrm>
        <a:graphic>
          <a:graphicData uri="http://schemas.openxmlformats.org/drawingml/2006/table">
            <a:tbl>
              <a:tblPr/>
              <a:tblGrid>
                <a:gridCol w="668848"/>
                <a:gridCol w="2103832"/>
                <a:gridCol w="693171"/>
                <a:gridCol w="790458"/>
                <a:gridCol w="1230413"/>
                <a:gridCol w="1530108"/>
                <a:gridCol w="1216089"/>
                <a:gridCol w="875584"/>
              </a:tblGrid>
              <a:tr h="3465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GGUS ID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Assigned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Expected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response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Actual response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Deviation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8823">
                <a:tc>
                  <a:txBody>
                    <a:bodyPr/>
                    <a:lstStyle/>
                    <a:p>
                      <a:pPr algn="l" fontAlgn="ctr"/>
                      <a:r>
                        <a:rPr lang="ro-R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‘11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StoRM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priority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21-07-2011 15:21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22-07-2011 11:21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22-08-2011 08:50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30d 21h 29m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‘11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gLite WMS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73662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urgent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19-08-2011 21:01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22-08-2011 12:00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30-08-2011 10:22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07d 22h 22m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 ‘11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74675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priority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26-09-2011 15:11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27-09-2011 00:00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25-10-2011 12:09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28d 12h 09m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2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23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'11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2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 '11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AMGA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76444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urgent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07-12-2011 07:21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28-12-2011 08:00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16-01-2012 00:44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18d 16h 44m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2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CREAM-BLAH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77053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urgent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07-12-2011 07:21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28-12-2011 07:59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04-01-2012 14:56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07d 06h 56m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2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DPM Development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76905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urgent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07-12-2011 07:20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28-12-2011 07:59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04-01-2012 14:53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07d 06h 53m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2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System Development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77304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urgent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09-12-2011 12:21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30-12-2011 12:21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16-01-2012 09:43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16d 21h 22m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LFC Development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77123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urgent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07-12-2011 08:21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28-12-2011 08:21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18-01-2012 17:34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21d 09h 13m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2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'11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DPM Development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77845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priority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05-01-2012 07:35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05-01-2012 12:00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08-01-2012 17:58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03d 05h 58m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VOMS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77911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urgent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09-01-2012 08:52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16-01-2012 08:52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16-01-2012 13:36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00d 04h 44m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2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 '11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23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 '11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gLite WMS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priority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13-03-2012 11:41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13-03-2012 15:41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13-03-2012 15:42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00d 00h 01m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System Development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80222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urgent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14-03-2012 08:04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21-03-2012 08:04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25-03-2012 06:26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03d 22h 22m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23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Apr'12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DPM Development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80708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urgent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03-04-2012 12:53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10-04-2012 12:53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11-04-2012 07:03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00d 18h 09m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System Development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81235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urgent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13-04-2012 14:36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20-04-2012 14:36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22-04-2012 07:07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01d 16h 31m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722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SLA terms violation - IGE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53E223-9804-984B-AAE0-E69B065AA8F8}" type="datetime1">
              <a:rPr lang="en-US" smtClean="0"/>
              <a:t>23/4/12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TCB-11, http://go.egi.eu/TCB-11, Amsterdam 24 April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640101"/>
              </p:ext>
            </p:extLst>
          </p:nvPr>
        </p:nvGraphicFramePr>
        <p:xfrm>
          <a:off x="2585244" y="1052736"/>
          <a:ext cx="4127500" cy="357886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825500"/>
                <a:gridCol w="825500"/>
                <a:gridCol w="8255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priority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urgent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urgent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urgent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o-R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sk-S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 '11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'12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 '12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 '12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 '12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354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SLA terms violation – IGE (2)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53E223-9804-984B-AAE0-E69B065AA8F8}" type="datetime1">
              <a:rPr lang="en-US" smtClean="0"/>
              <a:t>23/4/12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TCB-11, http://go.egi.eu/TCB-11, Amsterdam 24 April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968815"/>
              </p:ext>
            </p:extLst>
          </p:nvPr>
        </p:nvGraphicFramePr>
        <p:xfrm>
          <a:off x="611560" y="1340768"/>
          <a:ext cx="8075610" cy="2571927"/>
        </p:xfrm>
        <a:graphic>
          <a:graphicData uri="http://schemas.openxmlformats.org/drawingml/2006/table">
            <a:tbl>
              <a:tblPr/>
              <a:tblGrid>
                <a:gridCol w="817624"/>
                <a:gridCol w="679257"/>
                <a:gridCol w="817624"/>
                <a:gridCol w="742151"/>
                <a:gridCol w="1182410"/>
                <a:gridCol w="1672985"/>
                <a:gridCol w="1257883"/>
                <a:gridCol w="905676"/>
              </a:tblGrid>
              <a:tr h="226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GGUS ID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Priority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Assigned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Expected response by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Actual response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Deviation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3714">
                <a:tc>
                  <a:txBody>
                    <a:bodyPr/>
                    <a:lstStyle/>
                    <a:p>
                      <a:pPr algn="l" fontAlgn="ctr"/>
                      <a:r>
                        <a:rPr lang="ro-R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‘11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‘11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 ‘11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'11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4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'11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 '11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IGE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73358</a:t>
                      </a:r>
                    </a:p>
                  </a:txBody>
                  <a:tcPr marL="12579" marR="12579" marT="1257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urgent</a:t>
                      </a:r>
                    </a:p>
                  </a:txBody>
                  <a:tcPr marL="12579" marR="12579" marT="1257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07-12-2011 07:14</a:t>
                      </a:r>
                    </a:p>
                  </a:txBody>
                  <a:tcPr marL="12579" marR="12579" marT="1257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14-12-2011 08:14</a:t>
                      </a:r>
                    </a:p>
                  </a:txBody>
                  <a:tcPr marL="12579" marR="12579" marT="1257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15-02-2012 10:48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03d 02h 34m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IGE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77148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urgent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20-12-2011 13:52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27-12-2011 13:52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15-02-2012 11:49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18d 21h 57m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IGE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73584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urgent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07-12-2011 07:14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14-12-2011 08:14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15-02-2012 10:48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03d 02h 34m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'11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 '11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IGE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79541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priority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23-02-2012 08:55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23-02-2012 12:55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27-02-2012 08:32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03d 19h 37m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 '11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IGE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79835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urgent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02-03-2012 16:31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12-03-2012 07:59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23-03-2012 08:32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11d 00h 33m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 '11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IGE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81230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priority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13-04-2012 10:05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13-04-2012 14:05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18-04-2012 15:30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05d 01h 25m</a:t>
                      </a:r>
                    </a:p>
                  </a:txBody>
                  <a:tcPr marL="12579" marR="12579" marT="125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97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 3</a:t>
            </a:r>
            <a:r>
              <a:rPr lang="en-GB" baseline="30000" dirty="0" smtClean="0"/>
              <a:t>rd</a:t>
            </a:r>
            <a:r>
              <a:rPr lang="en-GB" dirty="0" smtClean="0"/>
              <a:t> level support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53E223-9804-984B-AAE0-E69B065AA8F8}" type="datetime1">
              <a:rPr lang="en-US" smtClean="0"/>
              <a:t>23/4/12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TCB-11, http://go.egi.eu/TCB-11, Amsterdam 24 April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59195"/>
              </p:ext>
            </p:extLst>
          </p:nvPr>
        </p:nvGraphicFramePr>
        <p:xfrm>
          <a:off x="179512" y="1196752"/>
          <a:ext cx="3630155" cy="2598998"/>
        </p:xfrm>
        <a:graphic>
          <a:graphicData uri="http://schemas.openxmlformats.org/drawingml/2006/table">
            <a:tbl>
              <a:tblPr/>
              <a:tblGrid>
                <a:gridCol w="726031"/>
                <a:gridCol w="726031"/>
                <a:gridCol w="726031"/>
                <a:gridCol w="726031"/>
                <a:gridCol w="726031"/>
              </a:tblGrid>
              <a:tr h="22562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 - open tickets by priority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priority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urgent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urgent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urgent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'11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 '11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'11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'11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'12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 '12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 '12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'12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055454"/>
              </p:ext>
            </p:extLst>
          </p:nvPr>
        </p:nvGraphicFramePr>
        <p:xfrm>
          <a:off x="5220072" y="1196752"/>
          <a:ext cx="3630155" cy="2550158"/>
        </p:xfrm>
        <a:graphic>
          <a:graphicData uri="http://schemas.openxmlformats.org/drawingml/2006/table">
            <a:tbl>
              <a:tblPr/>
              <a:tblGrid>
                <a:gridCol w="726031"/>
                <a:gridCol w="726031"/>
                <a:gridCol w="726031"/>
                <a:gridCol w="726031"/>
                <a:gridCol w="726031"/>
              </a:tblGrid>
              <a:tr h="22562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 - mean time to solve by priority [d]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priority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urgent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urgent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urgent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'11</a:t>
                      </a:r>
                    </a:p>
                  </a:txBody>
                  <a:tcPr marL="11170" marR="11170" marT="111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'11</a:t>
                      </a:r>
                    </a:p>
                  </a:txBody>
                  <a:tcPr marL="11170" marR="11170" marT="111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ro-R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'11</a:t>
                      </a:r>
                    </a:p>
                  </a:txBody>
                  <a:tcPr marL="11170" marR="11170" marT="111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'11</a:t>
                      </a:r>
                    </a:p>
                  </a:txBody>
                  <a:tcPr marL="11170" marR="11170" marT="111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 '11</a:t>
                      </a:r>
                    </a:p>
                  </a:txBody>
                  <a:tcPr marL="11170" marR="11170" marT="111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'11</a:t>
                      </a:r>
                    </a:p>
                  </a:txBody>
                  <a:tcPr marL="11170" marR="11170" marT="111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'11</a:t>
                      </a:r>
                    </a:p>
                  </a:txBody>
                  <a:tcPr marL="11170" marR="11170" marT="111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'11</a:t>
                      </a:r>
                    </a:p>
                  </a:txBody>
                  <a:tcPr marL="11170" marR="11170" marT="111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'12</a:t>
                      </a:r>
                    </a:p>
                  </a:txBody>
                  <a:tcPr marL="11170" marR="11170" marT="111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 '12</a:t>
                      </a:r>
                    </a:p>
                  </a:txBody>
                  <a:tcPr marL="11170" marR="11170" marT="111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 '12</a:t>
                      </a:r>
                    </a:p>
                  </a:txBody>
                  <a:tcPr marL="11170" marR="11170" marT="111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'12</a:t>
                      </a:r>
                    </a:p>
                  </a:txBody>
                  <a:tcPr marL="11170" marR="11170" marT="1117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853041"/>
              </p:ext>
            </p:extLst>
          </p:nvPr>
        </p:nvGraphicFramePr>
        <p:xfrm>
          <a:off x="0" y="3861048"/>
          <a:ext cx="5076056" cy="2475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445166"/>
              </p:ext>
            </p:extLst>
          </p:nvPr>
        </p:nvGraphicFramePr>
        <p:xfrm>
          <a:off x="5076057" y="3861048"/>
          <a:ext cx="4059724" cy="2441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158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IGE 3</a:t>
            </a:r>
            <a:r>
              <a:rPr lang="en-GB" baseline="30000" dirty="0" smtClean="0"/>
              <a:t>rd</a:t>
            </a:r>
            <a:r>
              <a:rPr lang="en-GB" dirty="0" smtClean="0"/>
              <a:t> level support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53E223-9804-984B-AAE0-E69B065AA8F8}" type="datetime1">
              <a:rPr lang="en-US" smtClean="0"/>
              <a:t>23/4/12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TCB-11, http://go.egi.eu/TCB-11, Amsterdam 24 April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725720"/>
              </p:ext>
            </p:extLst>
          </p:nvPr>
        </p:nvGraphicFramePr>
        <p:xfrm>
          <a:off x="5220072" y="1196752"/>
          <a:ext cx="3630155" cy="2550158"/>
        </p:xfrm>
        <a:graphic>
          <a:graphicData uri="http://schemas.openxmlformats.org/drawingml/2006/table">
            <a:tbl>
              <a:tblPr/>
              <a:tblGrid>
                <a:gridCol w="726031"/>
                <a:gridCol w="726031"/>
                <a:gridCol w="726031"/>
                <a:gridCol w="726031"/>
                <a:gridCol w="726031"/>
              </a:tblGrid>
              <a:tr h="22562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IGE - mean time to solve by priority [d]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priority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urgent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urgent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urgent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 '11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90.9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68.8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'11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 '11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'12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 '12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 '12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 '12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305120"/>
              </p:ext>
            </p:extLst>
          </p:nvPr>
        </p:nvGraphicFramePr>
        <p:xfrm>
          <a:off x="5220072" y="3789040"/>
          <a:ext cx="3923928" cy="2547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99384"/>
              </p:ext>
            </p:extLst>
          </p:nvPr>
        </p:nvGraphicFramePr>
        <p:xfrm>
          <a:off x="395536" y="1196752"/>
          <a:ext cx="3630155" cy="2550158"/>
        </p:xfrm>
        <a:graphic>
          <a:graphicData uri="http://schemas.openxmlformats.org/drawingml/2006/table">
            <a:tbl>
              <a:tblPr/>
              <a:tblGrid>
                <a:gridCol w="726031"/>
                <a:gridCol w="726031"/>
                <a:gridCol w="726031"/>
                <a:gridCol w="726031"/>
                <a:gridCol w="726031"/>
              </a:tblGrid>
              <a:tr h="22562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IGE - open tickets by priority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2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Month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 priority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urgent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urgent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less urgent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 '11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 '11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ro-R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Jul '11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 '11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Sept '11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 '11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Nov '11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 '11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'12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Feb '12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 '12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013"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 '12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1170" marR="11170" marT="111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165400"/>
              </p:ext>
            </p:extLst>
          </p:nvPr>
        </p:nvGraphicFramePr>
        <p:xfrm>
          <a:off x="0" y="3789040"/>
          <a:ext cx="5148064" cy="2547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5724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Provisioning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53E223-9804-984B-AAE0-E69B065AA8F8}" type="datetime1">
              <a:rPr lang="en-US" smtClean="0"/>
              <a:t>23/4/12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TCB-11, http://go.egi.eu/TCB-11, Amsterdam 24 April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358191"/>
              </p:ext>
            </p:extLst>
          </p:nvPr>
        </p:nvGraphicFramePr>
        <p:xfrm>
          <a:off x="107504" y="1196752"/>
          <a:ext cx="4464496" cy="2026920"/>
        </p:xfrm>
        <a:graphic>
          <a:graphicData uri="http://schemas.openxmlformats.org/drawingml/2006/table">
            <a:tbl>
              <a:tblPr/>
              <a:tblGrid>
                <a:gridCol w="554306"/>
                <a:gridCol w="1016229"/>
                <a:gridCol w="1036469"/>
                <a:gridCol w="928746"/>
                <a:gridCol w="928746"/>
              </a:tblGrid>
              <a:tr h="2540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EMI software quality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finished</a:t>
                      </a:r>
                    </a:p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passed</a:t>
                      </a:r>
                    </a:p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passed</a:t>
                      </a:r>
                    </a:p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failed</a:t>
                      </a:r>
                    </a:p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doc. QC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PQ 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PQ 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PQ 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PQ 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8095556"/>
              </p:ext>
            </p:extLst>
          </p:nvPr>
        </p:nvGraphicFramePr>
        <p:xfrm>
          <a:off x="13196" y="3645024"/>
          <a:ext cx="5062860" cy="2457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484532"/>
              </p:ext>
            </p:extLst>
          </p:nvPr>
        </p:nvGraphicFramePr>
        <p:xfrm>
          <a:off x="4751511" y="1196752"/>
          <a:ext cx="4392489" cy="2039620"/>
        </p:xfrm>
        <a:graphic>
          <a:graphicData uri="http://schemas.openxmlformats.org/drawingml/2006/table">
            <a:tbl>
              <a:tblPr/>
              <a:tblGrid>
                <a:gridCol w="737425"/>
                <a:gridCol w="913766"/>
                <a:gridCol w="913766"/>
                <a:gridCol w="913766"/>
                <a:gridCol w="913766"/>
              </a:tblGrid>
              <a:tr h="31385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IGE software quality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372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finished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failed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372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doc. QC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372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PQ 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2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PQ 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2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PQ 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2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PQ 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314414"/>
              </p:ext>
            </p:extLst>
          </p:nvPr>
        </p:nvGraphicFramePr>
        <p:xfrm>
          <a:off x="4982096" y="3645024"/>
          <a:ext cx="4139952" cy="2461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7647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9458</TotalTime>
  <Words>2331</Words>
  <Application>Microsoft Macintosh PowerPoint</Application>
  <PresentationFormat>On-screen Show (4:3)</PresentationFormat>
  <Paragraphs>1188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EGI-InSPIRE-Slide-Template_v4</vt:lpstr>
      <vt:lpstr>Technology Provider performance</vt:lpstr>
      <vt:lpstr>Outline</vt:lpstr>
      <vt:lpstr>SLA terms violation - EMI</vt:lpstr>
      <vt:lpstr>SLA terms violation – EMI (2)</vt:lpstr>
      <vt:lpstr>SLA terms violation - IGE</vt:lpstr>
      <vt:lpstr>SLA terms violation – IGE (2)</vt:lpstr>
      <vt:lpstr>EMI 3rd level support</vt:lpstr>
      <vt:lpstr>IGE 3rd level support</vt:lpstr>
      <vt:lpstr>Software Provisioning</vt:lpstr>
      <vt:lpstr>Software Provisioning</vt:lpstr>
      <vt:lpstr>Software Provisioning</vt:lpstr>
      <vt:lpstr>Software verification effort</vt:lpstr>
      <vt:lpstr>Software verification effort</vt:lpstr>
      <vt:lpstr>Software verification effort</vt:lpstr>
      <vt:lpstr>Issues</vt:lpstr>
      <vt:lpstr>Issues (2)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103</cp:revision>
  <dcterms:created xsi:type="dcterms:W3CDTF">2010-09-03T12:01:03Z</dcterms:created>
  <dcterms:modified xsi:type="dcterms:W3CDTF">2012-04-23T15:34:53Z</dcterms:modified>
</cp:coreProperties>
</file>